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notesSlides/notesSlide5.xml" ContentType="application/vnd.openxmlformats-officedocument.presentationml.notesSlide+xml"/>
  <Override PartName="/ppt/comments/comment3.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6"/>
  </p:notesMasterIdLst>
  <p:sldIdLst>
    <p:sldId id="256" r:id="rId2"/>
    <p:sldId id="257" r:id="rId3"/>
    <p:sldId id="296" r:id="rId4"/>
    <p:sldId id="297" r:id="rId5"/>
    <p:sldId id="295" r:id="rId6"/>
    <p:sldId id="362" r:id="rId7"/>
    <p:sldId id="363" r:id="rId8"/>
    <p:sldId id="290" r:id="rId9"/>
    <p:sldId id="288" r:id="rId10"/>
    <p:sldId id="364" r:id="rId11"/>
    <p:sldId id="368" r:id="rId12"/>
    <p:sldId id="367" r:id="rId13"/>
    <p:sldId id="369" r:id="rId14"/>
    <p:sldId id="378" r:id="rId15"/>
    <p:sldId id="294" r:id="rId16"/>
    <p:sldId id="373" r:id="rId17"/>
    <p:sldId id="381" r:id="rId18"/>
    <p:sldId id="386" r:id="rId19"/>
    <p:sldId id="400" r:id="rId20"/>
    <p:sldId id="258" r:id="rId21"/>
    <p:sldId id="389" r:id="rId22"/>
    <p:sldId id="390" r:id="rId23"/>
    <p:sldId id="391" r:id="rId24"/>
    <p:sldId id="289" r:id="rId25"/>
    <p:sldId id="287" r:id="rId26"/>
    <p:sldId id="286" r:id="rId27"/>
    <p:sldId id="285" r:id="rId28"/>
    <p:sldId id="392" r:id="rId29"/>
    <p:sldId id="393" r:id="rId30"/>
    <p:sldId id="328" r:id="rId31"/>
    <p:sldId id="395" r:id="rId32"/>
    <p:sldId id="394" r:id="rId33"/>
    <p:sldId id="396" r:id="rId34"/>
    <p:sldId id="291" r:id="rId35"/>
    <p:sldId id="292" r:id="rId36"/>
    <p:sldId id="270" r:id="rId37"/>
    <p:sldId id="271" r:id="rId38"/>
    <p:sldId id="283" r:id="rId39"/>
    <p:sldId id="279" r:id="rId40"/>
    <p:sldId id="280" r:id="rId41"/>
    <p:sldId id="281" r:id="rId42"/>
    <p:sldId id="282" r:id="rId43"/>
    <p:sldId id="275" r:id="rId44"/>
    <p:sldId id="269" r:id="rId45"/>
    <p:sldId id="284" r:id="rId46"/>
    <p:sldId id="267" r:id="rId47"/>
    <p:sldId id="274" r:id="rId48"/>
    <p:sldId id="276" r:id="rId49"/>
    <p:sldId id="397" r:id="rId50"/>
    <p:sldId id="398" r:id="rId51"/>
    <p:sldId id="399" r:id="rId52"/>
    <p:sldId id="376" r:id="rId53"/>
    <p:sldId id="372" r:id="rId54"/>
    <p:sldId id="370" r:id="rId55"/>
    <p:sldId id="371" r:id="rId56"/>
    <p:sldId id="382" r:id="rId57"/>
    <p:sldId id="379" r:id="rId58"/>
    <p:sldId id="375" r:id="rId59"/>
    <p:sldId id="380" r:id="rId60"/>
    <p:sldId id="365" r:id="rId61"/>
    <p:sldId id="384" r:id="rId62"/>
    <p:sldId id="385" r:id="rId63"/>
    <p:sldId id="383" r:id="rId64"/>
    <p:sldId id="387" r:id="rId6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預設章節" id="{9A9BBD7D-548E-4A65-951E-A7151F082936}">
          <p14:sldIdLst>
            <p14:sldId id="256"/>
            <p14:sldId id="257"/>
          </p14:sldIdLst>
        </p14:section>
        <p14:section name="Motivation与系统特征" id="{C15E42A2-95DE-4F78-A161-E263F126AD6C}">
          <p14:sldIdLst>
            <p14:sldId id="296"/>
            <p14:sldId id="297"/>
            <p14:sldId id="295"/>
            <p14:sldId id="362"/>
            <p14:sldId id="363"/>
          </p14:sldIdLst>
        </p14:section>
        <p14:section name="TGraph：Introduction" id="{0C17D235-BF0A-42FD-AF06-168F9ED7A990}">
          <p14:sldIdLst>
            <p14:sldId id="290"/>
          </p14:sldIdLst>
        </p14:section>
        <p14:section name="时态图模型" id="{E76C12E8-33AF-41C5-8DA2-1DEECE192996}">
          <p14:sldIdLst>
            <p14:sldId id="288"/>
            <p14:sldId id="364"/>
            <p14:sldId id="368"/>
            <p14:sldId id="367"/>
            <p14:sldId id="369"/>
            <p14:sldId id="378"/>
            <p14:sldId id="294"/>
            <p14:sldId id="373"/>
            <p14:sldId id="381"/>
            <p14:sldId id="386"/>
            <p14:sldId id="400"/>
            <p14:sldId id="258"/>
            <p14:sldId id="389"/>
            <p14:sldId id="390"/>
            <p14:sldId id="391"/>
          </p14:sldIdLst>
        </p14:section>
        <p14:section name="时态属性存储" id="{892CFA4E-B64A-48BA-8B67-779054CC57F0}">
          <p14:sldIdLst>
            <p14:sldId id="289"/>
          </p14:sldIdLst>
        </p14:section>
        <p14:section name="时态属性事务管理" id="{E00BC99D-EE0F-4E88-88D2-158C7EDBB0DB}">
          <p14:sldIdLst>
            <p14:sldId id="287"/>
          </p14:sldIdLst>
        </p14:section>
        <p14:section name="时态图索引" id="{7611F329-22C8-43E2-915A-8B8E67070707}">
          <p14:sldIdLst>
            <p14:sldId id="286"/>
          </p14:sldIdLst>
        </p14:section>
        <p14:section name="TCypher：时态图查询语言" id="{7245EBB9-23A8-47D8-A802-93F3D4BEA073}">
          <p14:sldIdLst>
            <p14:sldId id="285"/>
            <p14:sldId id="392"/>
            <p14:sldId id="393"/>
            <p14:sldId id="328"/>
            <p14:sldId id="395"/>
            <p14:sldId id="394"/>
            <p14:sldId id="396"/>
          </p14:sldIdLst>
        </p14:section>
        <p14:section name="应用案例" id="{E4E980A5-8900-49D1-9888-C9D8C941F335}">
          <p14:sldIdLst>
            <p14:sldId id="291"/>
          </p14:sldIdLst>
        </p14:section>
        <p14:section name="实验" id="{6BD8BA84-1A53-4A44-98C9-50B04A18785F}">
          <p14:sldIdLst>
            <p14:sldId id="292"/>
          </p14:sldIdLst>
        </p14:section>
        <p14:section name="其他" id="{6F482138-2B38-4A99-AA75-D8E6DDAE635A}">
          <p14:sldIdLst>
            <p14:sldId id="270"/>
            <p14:sldId id="271"/>
            <p14:sldId id="283"/>
            <p14:sldId id="279"/>
            <p14:sldId id="280"/>
            <p14:sldId id="281"/>
            <p14:sldId id="282"/>
            <p14:sldId id="275"/>
            <p14:sldId id="269"/>
            <p14:sldId id="284"/>
            <p14:sldId id="267"/>
            <p14:sldId id="274"/>
            <p14:sldId id="276"/>
          </p14:sldIdLst>
        </p14:section>
        <p14:section name="附录A：概念解释" id="{1D7F017C-7DCC-4E27-9ADC-70003DDEDF60}">
          <p14:sldIdLst>
            <p14:sldId id="397"/>
            <p14:sldId id="398"/>
            <p14:sldId id="399"/>
            <p14:sldId id="376"/>
            <p14:sldId id="372"/>
            <p14:sldId id="370"/>
            <p14:sldId id="371"/>
            <p14:sldId id="382"/>
            <p14:sldId id="379"/>
            <p14:sldId id="375"/>
            <p14:sldId id="380"/>
            <p14:sldId id="365"/>
            <p14:sldId id="384"/>
            <p14:sldId id="385"/>
            <p14:sldId id="383"/>
            <p14:sldId id="38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ong jinghe" initials="sj" lastIdx="10" clrIdx="0">
    <p:extLst>
      <p:ext uri="{19B8F6BF-5375-455C-9EA6-DF929625EA0E}">
        <p15:presenceInfo xmlns:p15="http://schemas.microsoft.com/office/powerpoint/2012/main" userId="c0ac7405a0a1be5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73" autoAdjust="0"/>
    <p:restoredTop sz="82765" autoAdjust="0"/>
  </p:normalViewPr>
  <p:slideViewPr>
    <p:cSldViewPr snapToGrid="0">
      <p:cViewPr varScale="1">
        <p:scale>
          <a:sx n="104" d="100"/>
          <a:sy n="104" d="100"/>
        </p:scale>
        <p:origin x="1805" y="96"/>
      </p:cViewPr>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12-30T21:52:33.976" idx="10">
    <p:pos x="3476" y="3774"/>
    <p:text>没找到这个场景中对于事务的需求。事务主要是用来保证ACID的，但是分析了一下这个场景，就算没有这个特性系统依然可以使用。</p:text>
    <p:extLst>
      <p:ext uri="{C676402C-5697-4E1C-873F-D02D1690AC5C}">
        <p15:threadingInfo xmlns:p15="http://schemas.microsoft.com/office/powerpoint/2012/main" timeZoneBias="-48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18-12-30T21:28:37.302" idx="5">
    <p:pos x="1869" y="4022"/>
    <p:text>其他非功能特征指什么？QueryPerSeconds（QPS）？还是等后面写实验一节时再定义</p:text>
    <p:extLst>
      <p:ext uri="{C676402C-5697-4E1C-873F-D02D1690AC5C}">
        <p15:threadingInfo xmlns:p15="http://schemas.microsoft.com/office/powerpoint/2012/main" timeZoneBias="-480"/>
      </p:ext>
    </p:extLst>
  </p:cm>
  <p:cm authorId="1" dt="2018-12-30T21:51:52.009" idx="8">
    <p:pos x="3345" y="2395"/>
    <p:text>这一条是否先不展开？留到时态图模型一节详细说？我的逻辑是：这里如果展开，那一定是写从应用中的查询的name，而是写模型中定义的查询的name，那还不如留到后面写。</p:text>
    <p:extLst>
      <p:ext uri="{C676402C-5697-4E1C-873F-D02D1690AC5C}">
        <p15:threadingInfo xmlns:p15="http://schemas.microsoft.com/office/powerpoint/2012/main" timeZoneBias="-480"/>
      </p:ext>
    </p:extLst>
  </p:cm>
  <p:cm authorId="1" dt="2018-12-30T21:52:09.025" idx="9">
    <p:pos x="1905" y="3810"/>
    <p:text>更新特征具体指什么？</p:text>
    <p:extLst>
      <p:ext uri="{C676402C-5697-4E1C-873F-D02D1690AC5C}">
        <p15:threadingInfo xmlns:p15="http://schemas.microsoft.com/office/powerpoint/2012/main" timeZoneBias="-48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8-12-30T21:37:20.220" idx="6">
    <p:pos x="10" y="10"/>
    <p:text>结构图中的存储和索引部分是否要展开细化？还是留到后面相应章节再细化？</p:text>
    <p:extLst>
      <p:ext uri="{C676402C-5697-4E1C-873F-D02D1690AC5C}">
        <p15:threadingInfo xmlns:p15="http://schemas.microsoft.com/office/powerpoint/2012/main" timeZoneBias="-48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3.jpe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CC2E09-A17D-408E-B5A6-214B1063A3EE}" type="datetimeFigureOut">
              <a:rPr lang="zh-CN" altLang="en-US" smtClean="0"/>
              <a:t>2019/3/27</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BB15FF-D466-4D12-8050-D982E607D506}" type="slidenum">
              <a:rPr lang="zh-CN" altLang="en-US" smtClean="0"/>
              <a:t>‹#›</a:t>
            </a:fld>
            <a:endParaRPr lang="zh-CN" altLang="en-US"/>
          </a:p>
        </p:txBody>
      </p:sp>
    </p:spTree>
    <p:extLst>
      <p:ext uri="{BB962C8B-B14F-4D97-AF65-F5344CB8AC3E}">
        <p14:creationId xmlns:p14="http://schemas.microsoft.com/office/powerpoint/2010/main" val="3832963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dblp.org/pers/hd/m/Moffitt:Vera_Zaychik" TargetMode="External"/><Relationship Id="rId2" Type="http://schemas.openxmlformats.org/officeDocument/2006/relationships/slide" Target="../slides/slide10.xml"/><Relationship Id="rId1" Type="http://schemas.openxmlformats.org/officeDocument/2006/relationships/notesMaster" Target="../notesMasters/notesMaster1.xml"/><Relationship Id="rId6" Type="http://schemas.openxmlformats.org/officeDocument/2006/relationships/hyperlink" Target="http://dblp.org/db/conf/edbt/edbt2017.html#MoffittS17" TargetMode="External"/><Relationship Id="rId5" Type="http://schemas.openxmlformats.org/officeDocument/2006/relationships/hyperlink" Target="http://dblp.org/db/journals/corr/corr1602.html#MoffittS16" TargetMode="External"/><Relationship Id="rId4" Type="http://schemas.openxmlformats.org/officeDocument/2006/relationships/hyperlink" Target="http://dblp.org/pers/hd/s/Stoyanovich:Julia"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sz="1200" kern="1200" dirty="0">
                <a:solidFill>
                  <a:schemeClr val="tx1"/>
                </a:solidFill>
                <a:effectLst/>
                <a:latin typeface="+mn-lt"/>
                <a:ea typeface="+mn-ea"/>
                <a:cs typeface="+mn-cs"/>
              </a:rPr>
              <a:t>近几年时间，来自大量应用场景的图数据迅速增加</a:t>
            </a:r>
            <a:r>
              <a:rPr lang="zh-CN" altLang="zh-CN" sz="1200" kern="1200" dirty="0">
                <a:solidFill>
                  <a:schemeClr val="tx1"/>
                </a:solidFill>
                <a:effectLst/>
                <a:latin typeface="+mn-lt"/>
                <a:ea typeface="+mn-ea"/>
                <a:cs typeface="+mn-cs"/>
              </a:rPr>
              <a:t>，图数据</a:t>
            </a:r>
            <a:r>
              <a:rPr lang="zh-CN" altLang="en-US" sz="1200" kern="1200" dirty="0">
                <a:solidFill>
                  <a:schemeClr val="tx1"/>
                </a:solidFill>
                <a:effectLst/>
                <a:latin typeface="+mn-lt"/>
                <a:ea typeface="+mn-ea"/>
                <a:cs typeface="+mn-cs"/>
              </a:rPr>
              <a:t>研究</a:t>
            </a:r>
            <a:r>
              <a:rPr lang="zh-CN" altLang="zh-CN" sz="1200" kern="1200" dirty="0">
                <a:solidFill>
                  <a:schemeClr val="tx1"/>
                </a:solidFill>
                <a:effectLst/>
                <a:latin typeface="+mn-lt"/>
                <a:ea typeface="+mn-ea"/>
                <a:cs typeface="+mn-cs"/>
              </a:rPr>
              <a:t>已经越来越得到重视。</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在多个应用的领域中，如社交网络分析，交通导航规划</a:t>
            </a:r>
            <a:r>
              <a:rPr lang="zh-CN" altLang="en-US"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医药领域，都需要对数以万计的实体以及实体之间的关系进行处理，而图就是表示这些数据最自然最方便的形式。</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3</a:t>
            </a:fld>
            <a:endParaRPr lang="zh-CN" altLang="en-US"/>
          </a:p>
        </p:txBody>
      </p:sp>
    </p:spTree>
    <p:extLst>
      <p:ext uri="{BB962C8B-B14F-4D97-AF65-F5344CB8AC3E}">
        <p14:creationId xmlns:p14="http://schemas.microsoft.com/office/powerpoint/2010/main" val="17092124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dirty="0"/>
              <a:t>Time Dimension</a:t>
            </a:r>
            <a:r>
              <a:rPr lang="zh-CN" altLang="en-US" dirty="0"/>
              <a:t>反映了模型所关心的是数据中的哪种时间。</a:t>
            </a:r>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13</a:t>
            </a:fld>
            <a:endParaRPr lang="zh-CN" altLang="en-US"/>
          </a:p>
        </p:txBody>
      </p:sp>
    </p:spTree>
    <p:extLst>
      <p:ext uri="{BB962C8B-B14F-4D97-AF65-F5344CB8AC3E}">
        <p14:creationId xmlns:p14="http://schemas.microsoft.com/office/powerpoint/2010/main" val="18733491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模型中需要把时间与数据对象进行结合（</a:t>
            </a:r>
            <a:r>
              <a:rPr lang="en-US" altLang="zh-CN" dirty="0"/>
              <a:t>timestamping</a:t>
            </a:r>
            <a:r>
              <a:rPr lang="zh-CN" altLang="en-US" dirty="0"/>
              <a:t>），这里讲的是使用何种类型的时间，后面的</a:t>
            </a:r>
            <a:r>
              <a:rPr lang="en-US" altLang="zh-CN" dirty="0"/>
              <a:t>timestamping</a:t>
            </a:r>
            <a:r>
              <a:rPr lang="zh-CN" altLang="en-US" dirty="0"/>
              <a:t>讲结合的方式。</a:t>
            </a:r>
            <a:endParaRPr lang="en-US" altLang="zh-CN" dirty="0"/>
          </a:p>
          <a:p>
            <a:br>
              <a:rPr lang="en-US" altLang="zh-CN" dirty="0"/>
            </a:br>
            <a:r>
              <a:rPr lang="en-US" altLang="zh-CN" dirty="0"/>
              <a:t>A The management of temporal aspects has been achieved by building time into the data model objects. </a:t>
            </a:r>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14</a:t>
            </a:fld>
            <a:endParaRPr lang="zh-CN" altLang="en-US"/>
          </a:p>
        </p:txBody>
      </p:sp>
    </p:spTree>
    <p:extLst>
      <p:ext uri="{BB962C8B-B14F-4D97-AF65-F5344CB8AC3E}">
        <p14:creationId xmlns:p14="http://schemas.microsoft.com/office/powerpoint/2010/main" val="3123993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The management of temporal aspects has been achieved by building time into the data model objects. Here, the relational model is assumed, with a focus on valid time.</a:t>
            </a:r>
          </a:p>
          <a:p>
            <a:r>
              <a:rPr lang="zh-CN" altLang="en-US" sz="1200" b="0" i="0" kern="1200" dirty="0">
                <a:solidFill>
                  <a:schemeClr val="tx1"/>
                </a:solidFill>
                <a:effectLst/>
                <a:latin typeface="+mn-lt"/>
                <a:ea typeface="+mn-ea"/>
                <a:cs typeface="+mn-cs"/>
              </a:rPr>
              <a:t>模型主要是按照</a:t>
            </a:r>
            <a:r>
              <a:rPr lang="en-US" altLang="zh-CN" sz="1200" b="0" i="0" kern="1200" dirty="0">
                <a:solidFill>
                  <a:schemeClr val="tx1"/>
                </a:solidFill>
                <a:effectLst/>
                <a:latin typeface="+mn-lt"/>
                <a:ea typeface="+mn-ea"/>
                <a:cs typeface="+mn-cs"/>
              </a:rPr>
              <a:t>timestamp</a:t>
            </a:r>
            <a:r>
              <a:rPr lang="zh-CN" altLang="en-US" sz="1200" b="0" i="0" kern="1200" dirty="0">
                <a:solidFill>
                  <a:schemeClr val="tx1"/>
                </a:solidFill>
                <a:effectLst/>
                <a:latin typeface="+mn-lt"/>
                <a:ea typeface="+mn-ea"/>
                <a:cs typeface="+mn-cs"/>
              </a:rPr>
              <a:t>类型及与数据项的结合方式来区分的。常见的有这几种。</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Timestamping denotes the association of a data element in a relation with a time value. </a:t>
            </a:r>
          </a:p>
          <a:p>
            <a:r>
              <a:rPr lang="en-US" altLang="zh-CN" sz="1200" b="0" i="0" kern="1200" dirty="0">
                <a:solidFill>
                  <a:schemeClr val="tx1"/>
                </a:solidFill>
                <a:effectLst/>
                <a:latin typeface="+mn-lt"/>
                <a:ea typeface="+mn-ea"/>
                <a:cs typeface="+mn-cs"/>
              </a:rPr>
              <a:t>tuple timestamping … associates each tuple with a time value such as a time point, a time interval, or a temporal element.</a:t>
            </a:r>
          </a:p>
          <a:p>
            <a:endParaRPr lang="en-US" altLang="zh-CN" sz="1200" b="0" i="0" kern="1200" dirty="0">
              <a:solidFill>
                <a:schemeClr val="tx1"/>
              </a:solidFill>
              <a:effectLst/>
              <a:latin typeface="+mn-lt"/>
              <a:ea typeface="+mn-ea"/>
              <a:cs typeface="+mn-cs"/>
            </a:endParaRPr>
          </a:p>
          <a:p>
            <a:br>
              <a:rPr lang="en-US" altLang="zh-CN" dirty="0"/>
            </a:br>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15</a:t>
            </a:fld>
            <a:endParaRPr lang="zh-CN" altLang="en-US"/>
          </a:p>
        </p:txBody>
      </p:sp>
    </p:spTree>
    <p:extLst>
      <p:ext uri="{BB962C8B-B14F-4D97-AF65-F5344CB8AC3E}">
        <p14:creationId xmlns:p14="http://schemas.microsoft.com/office/powerpoint/2010/main" val="38037598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a:lnSpc>
                <a:spcPct val="110000"/>
              </a:lnSpc>
            </a:pPr>
            <a:endParaRPr lang="en-US" altLang="zh-CN" dirty="0"/>
          </a:p>
          <a:p>
            <a:pPr>
              <a:lnSpc>
                <a:spcPct val="110000"/>
              </a:lnSpc>
            </a:pPr>
            <a:r>
              <a:rPr lang="en-US" altLang="zh-CN" dirty="0"/>
              <a:t>attribute timestamping</a:t>
            </a:r>
          </a:p>
          <a:p>
            <a:pPr>
              <a:lnSpc>
                <a:spcPct val="110000"/>
              </a:lnSpc>
            </a:pPr>
            <a:r>
              <a:rPr lang="zh-CN" altLang="en-US" dirty="0"/>
              <a:t>时间不是与</a:t>
            </a:r>
            <a:r>
              <a:rPr lang="en-US" altLang="zh-CN" dirty="0"/>
              <a:t>tuple</a:t>
            </a:r>
            <a:r>
              <a:rPr lang="zh-CN" altLang="en-US" dirty="0"/>
              <a:t>关联，而是与</a:t>
            </a:r>
            <a:r>
              <a:rPr lang="en-US" altLang="zh-CN" dirty="0"/>
              <a:t>tuple</a:t>
            </a:r>
            <a:r>
              <a:rPr lang="zh-CN" altLang="en-US" dirty="0"/>
              <a:t>中的属性关联</a:t>
            </a:r>
            <a:endParaRPr lang="en-US" altLang="zh-CN" dirty="0"/>
          </a:p>
          <a:p>
            <a:pPr>
              <a:lnSpc>
                <a:spcPct val="110000"/>
              </a:lnSpc>
            </a:pPr>
            <a:r>
              <a:rPr lang="zh-CN" altLang="en-US" dirty="0"/>
              <a:t>关系按照某个属性分组，该属性某属性值的所有信息都在一个</a:t>
            </a:r>
            <a:r>
              <a:rPr lang="en-US" altLang="zh-CN" dirty="0"/>
              <a:t>tuple</a:t>
            </a:r>
            <a:r>
              <a:rPr lang="zh-CN" altLang="en-US" dirty="0"/>
              <a:t>中，其他属性的值信息则分布在多个</a:t>
            </a:r>
            <a:r>
              <a:rPr lang="en-US" altLang="zh-CN" dirty="0"/>
              <a:t>tuple</a:t>
            </a:r>
            <a:r>
              <a:rPr lang="zh-CN" altLang="en-US" dirty="0"/>
              <a:t>中。</a:t>
            </a:r>
            <a:endParaRPr lang="en-US" altLang="zh-CN" dirty="0"/>
          </a:p>
          <a:p>
            <a:pPr>
              <a:lnSpc>
                <a:spcPct val="110000"/>
              </a:lnSpc>
            </a:pPr>
            <a:r>
              <a:rPr lang="zh-CN" altLang="en-US" dirty="0"/>
              <a:t>此类模型不满足第一范式</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在时态关系模型刚提出来的时候被提出来过，但是现在几乎没有人在用了。我认为原因是这种模型不如</a:t>
            </a:r>
            <a:r>
              <a:rPr lang="en-US" altLang="zh-CN" dirty="0"/>
              <a:t>tuple</a:t>
            </a:r>
            <a:r>
              <a:rPr lang="zh-CN" altLang="en-US" dirty="0"/>
              <a:t>的简单明了。</a:t>
            </a:r>
            <a:endParaRPr lang="en-US" altLang="zh-CN" dirty="0"/>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16</a:t>
            </a:fld>
            <a:endParaRPr lang="zh-CN" altLang="en-US"/>
          </a:p>
        </p:txBody>
      </p:sp>
    </p:spTree>
    <p:extLst>
      <p:ext uri="{BB962C8B-B14F-4D97-AF65-F5344CB8AC3E}">
        <p14:creationId xmlns:p14="http://schemas.microsoft.com/office/powerpoint/2010/main" val="41062143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一个问题是从哪里找时态关系模型上的操作？</a:t>
            </a:r>
            <a:endParaRPr lang="en-US" altLang="zh-CN" dirty="0"/>
          </a:p>
          <a:p>
            <a:r>
              <a:rPr lang="zh-CN" altLang="en-US" dirty="0"/>
              <a:t>数据库百科的</a:t>
            </a:r>
            <a:r>
              <a:rPr lang="en-US" altLang="zh-CN" dirty="0"/>
              <a:t>Temporal Algebra</a:t>
            </a:r>
            <a:r>
              <a:rPr lang="zh-CN" altLang="en-US" dirty="0"/>
              <a:t>词条里写的思路没太懂，里面先是讲了一些</a:t>
            </a:r>
            <a:r>
              <a:rPr lang="en-US" altLang="zh-CN" dirty="0"/>
              <a:t>Basics</a:t>
            </a:r>
            <a:r>
              <a:rPr lang="zh-CN" altLang="en-US" dirty="0"/>
              <a:t>，然后是</a:t>
            </a:r>
            <a:r>
              <a:rPr lang="en-US" altLang="zh-CN" dirty="0"/>
              <a:t>Tuple timestamping</a:t>
            </a:r>
            <a:r>
              <a:rPr lang="zh-CN" altLang="en-US" dirty="0"/>
              <a:t>的代数，然后是</a:t>
            </a:r>
            <a:r>
              <a:rPr lang="en-US" altLang="zh-CN" dirty="0"/>
              <a:t>Attribute timestamping</a:t>
            </a:r>
            <a:r>
              <a:rPr lang="zh-CN" altLang="en-US" dirty="0"/>
              <a:t>的代数，然后再讲</a:t>
            </a:r>
            <a:r>
              <a:rPr lang="en-US" altLang="zh-CN" dirty="0"/>
              <a:t>valid time</a:t>
            </a:r>
            <a:r>
              <a:rPr lang="zh-CN" altLang="en-US" dirty="0"/>
              <a:t>、</a:t>
            </a:r>
            <a:r>
              <a:rPr lang="en-US" altLang="zh-CN" dirty="0"/>
              <a:t>transaction time</a:t>
            </a:r>
            <a:r>
              <a:rPr lang="zh-CN" altLang="en-US" dirty="0"/>
              <a:t>和</a:t>
            </a:r>
            <a:r>
              <a:rPr lang="en-US" altLang="zh-CN" dirty="0"/>
              <a:t>bitemporal</a:t>
            </a:r>
            <a:r>
              <a:rPr lang="zh-CN" altLang="en-US" dirty="0"/>
              <a:t>的代数。</a:t>
            </a:r>
            <a:endParaRPr lang="en-US" altLang="zh-CN" dirty="0"/>
          </a:p>
          <a:p>
            <a:r>
              <a:rPr lang="zh-CN" altLang="en-US" dirty="0"/>
              <a:t>在</a:t>
            </a:r>
            <a:r>
              <a:rPr lang="en-US" altLang="zh-CN" dirty="0"/>
              <a:t>Basic</a:t>
            </a:r>
            <a:r>
              <a:rPr lang="zh-CN" altLang="en-US" dirty="0"/>
              <a:t>里面写到：</a:t>
            </a:r>
            <a:endParaRPr lang="en-US" altLang="zh-CN" dirty="0"/>
          </a:p>
          <a:p>
            <a:r>
              <a:rPr lang="en-US" altLang="zh-CN" sz="1200" b="0" i="0" kern="1200" dirty="0">
                <a:solidFill>
                  <a:schemeClr val="tx1"/>
                </a:solidFill>
                <a:effectLst/>
                <a:latin typeface="+mn-lt"/>
                <a:ea typeface="+mn-ea"/>
                <a:cs typeface="+mn-cs"/>
              </a:rPr>
              <a:t>A temporal relational algebra is closely related to how the temporal data (temporal atoms) are represented, i.e., the type of timestamps used, where they are attached (relations, tuples, or attribute values), and whether temporal atoms are kept atomic or broken into their components. In other words, time specification may be explicit or implicit. This in turn determines possible evaluation (semantics) of temporal algebra expressions. There are two commonly adopted approaches: (</a:t>
            </a:r>
            <a:r>
              <a:rPr lang="en-US" altLang="zh-CN" sz="1200" b="0" i="0" kern="1200" dirty="0" err="1">
                <a:solidFill>
                  <a:schemeClr val="tx1"/>
                </a:solidFill>
                <a:effectLst/>
                <a:latin typeface="+mn-lt"/>
                <a:ea typeface="+mn-ea"/>
                <a:cs typeface="+mn-cs"/>
              </a:rPr>
              <a:t>i</a:t>
            </a:r>
            <a:r>
              <a:rPr lang="en-US" altLang="zh-CN" sz="1200" b="0" i="0" kern="1200" dirty="0">
                <a:solidFill>
                  <a:schemeClr val="tx1"/>
                </a:solidFill>
                <a:effectLst/>
                <a:latin typeface="+mn-lt"/>
                <a:ea typeface="+mn-ea"/>
                <a:cs typeface="+mn-cs"/>
              </a:rPr>
              <a:t>) Snapshot (Point or Sequenced [1]) evaluation that manipulates the snapshot relation at each time point, like Temporal Logic [6,11,17], (ii) Traditional (Non-sequenced [1]) evaluation that manipulates the entire temporal relation much like the traditional relational algebra. It is also possible to mix these approaches. The syntax and the operations of a temporal algebra are designed to accommodate a desired type of evaluation. Moreover, specifying temporal algebra operations at an attribute level, instead of tuples keeps the tuple structure intact after the operation is executed, so preserving the rest of a temporal relation that is beyond the scope of operation applied.</a:t>
            </a:r>
            <a:r>
              <a:rPr lang="en-US" altLang="zh-CN" dirty="0"/>
              <a:t> </a:t>
            </a:r>
          </a:p>
          <a:p>
            <a:r>
              <a:rPr lang="zh-CN" altLang="en-US" dirty="0"/>
              <a:t>然后从这里面找了找，提到了这么几个操作：</a:t>
            </a:r>
            <a:endParaRPr lang="en-US" altLang="zh-CN" dirty="0"/>
          </a:p>
          <a:p>
            <a:r>
              <a:rPr lang="en-US" altLang="zh-CN" dirty="0"/>
              <a:t>Temporal Projection</a:t>
            </a:r>
          </a:p>
          <a:p>
            <a:r>
              <a:rPr lang="en-US" altLang="zh-CN" dirty="0"/>
              <a:t>Temporal Aggregation</a:t>
            </a:r>
          </a:p>
          <a:p>
            <a:r>
              <a:rPr lang="en-US" altLang="zh-CN" dirty="0"/>
              <a:t>Temporal Join</a:t>
            </a:r>
          </a:p>
          <a:p>
            <a:r>
              <a:rPr lang="en-US" altLang="zh-CN" dirty="0"/>
              <a:t>Temporal Coalescing</a:t>
            </a:r>
          </a:p>
          <a:p>
            <a:r>
              <a:rPr lang="zh-CN" altLang="en-US" dirty="0"/>
              <a:t>还有</a:t>
            </a:r>
            <a:r>
              <a:rPr lang="en-US" altLang="zh-CN" dirty="0"/>
              <a:t>Timeslice Operator</a:t>
            </a:r>
          </a:p>
          <a:p>
            <a:r>
              <a:rPr lang="zh-CN" altLang="en-US" dirty="0"/>
              <a:t>貌似大概齐了，但是有个问题是</a:t>
            </a:r>
            <a:r>
              <a:rPr lang="en-US" altLang="zh-CN" dirty="0"/>
              <a:t>1</a:t>
            </a:r>
            <a:r>
              <a:rPr lang="zh-CN" altLang="en-US" dirty="0"/>
              <a:t>到底齐不齐？有没有落下的？</a:t>
            </a:r>
            <a:r>
              <a:rPr lang="en-US" altLang="zh-CN" dirty="0"/>
              <a:t>2</a:t>
            </a:r>
            <a:r>
              <a:rPr lang="zh-CN" altLang="en-US" dirty="0"/>
              <a:t>之前讲数据结构的时候分了好几类，这里的操作是否也要分类？先看看定义再说吧。</a:t>
            </a:r>
            <a:r>
              <a:rPr lang="en-US" altLang="zh-CN" dirty="0"/>
              <a:t>3</a:t>
            </a:r>
            <a:r>
              <a:rPr lang="zh-CN" altLang="en-US" dirty="0"/>
              <a:t>这一页和下一页的三种</a:t>
            </a:r>
            <a:r>
              <a:rPr lang="en-US" altLang="zh-CN" dirty="0"/>
              <a:t>mode</a:t>
            </a:r>
            <a:r>
              <a:rPr lang="zh-CN" altLang="en-US" dirty="0"/>
              <a:t>是什么关系？</a:t>
            </a:r>
            <a:endParaRPr lang="en-US" altLang="zh-CN" dirty="0"/>
          </a:p>
          <a:p>
            <a:r>
              <a:rPr lang="en-US" altLang="zh-CN" dirty="0"/>
              <a:t>Timeslice </a:t>
            </a:r>
            <a:r>
              <a:rPr lang="zh-CN" altLang="en-US" dirty="0"/>
              <a:t>之前介绍了。</a:t>
            </a:r>
            <a:endParaRPr lang="en-US" altLang="zh-CN" dirty="0"/>
          </a:p>
          <a:p>
            <a:endParaRPr lang="en-US" altLang="zh-CN" dirty="0"/>
          </a:p>
          <a:p>
            <a:r>
              <a:rPr lang="zh-CN" altLang="en-US" dirty="0"/>
              <a:t>针对不同的</a:t>
            </a:r>
            <a:r>
              <a:rPr lang="en-US" altLang="zh-CN" dirty="0"/>
              <a:t>time dimension</a:t>
            </a:r>
            <a:r>
              <a:rPr lang="zh-CN" altLang="en-US" dirty="0"/>
              <a:t>有不同的</a:t>
            </a:r>
            <a:r>
              <a:rPr lang="en-US" altLang="zh-CN" dirty="0"/>
              <a:t>algebra</a:t>
            </a:r>
          </a:p>
          <a:p>
            <a:r>
              <a:rPr lang="zh-CN" altLang="en-US" dirty="0"/>
              <a:t>我们这里只关心</a:t>
            </a:r>
            <a:r>
              <a:rPr lang="en-US" altLang="zh-CN" dirty="0"/>
              <a:t>valid time algebra</a:t>
            </a:r>
          </a:p>
          <a:p>
            <a:br>
              <a:rPr lang="en-US" altLang="zh-CN" dirty="0"/>
            </a:br>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17</a:t>
            </a:fld>
            <a:endParaRPr lang="zh-CN" altLang="en-US"/>
          </a:p>
        </p:txBody>
      </p:sp>
    </p:spTree>
    <p:extLst>
      <p:ext uri="{BB962C8B-B14F-4D97-AF65-F5344CB8AC3E}">
        <p14:creationId xmlns:p14="http://schemas.microsoft.com/office/powerpoint/2010/main" val="33697630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具体实现时的效率问题（物理实现层面的问题）</a:t>
            </a:r>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18</a:t>
            </a:fld>
            <a:endParaRPr lang="zh-CN" altLang="en-US"/>
          </a:p>
        </p:txBody>
      </p:sp>
    </p:spTree>
    <p:extLst>
      <p:ext uri="{BB962C8B-B14F-4D97-AF65-F5344CB8AC3E}">
        <p14:creationId xmlns:p14="http://schemas.microsoft.com/office/powerpoint/2010/main" val="20350883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19</a:t>
            </a:fld>
            <a:endParaRPr lang="zh-CN" altLang="en-US"/>
          </a:p>
        </p:txBody>
      </p:sp>
    </p:spTree>
    <p:extLst>
      <p:ext uri="{BB962C8B-B14F-4D97-AF65-F5344CB8AC3E}">
        <p14:creationId xmlns:p14="http://schemas.microsoft.com/office/powerpoint/2010/main" val="144724827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20000"/>
              </a:lnSpc>
            </a:pPr>
            <a:r>
              <a:rPr lang="en-US" altLang="zh-CN" b="1" dirty="0"/>
              <a:t>Nepal</a:t>
            </a:r>
            <a:r>
              <a:rPr lang="en-US" altLang="zh-CN" dirty="0"/>
              <a:t> [Johnson, Sigmod’16][</a:t>
            </a:r>
            <a:r>
              <a:rPr lang="en-US" altLang="zh-CN" dirty="0" err="1"/>
              <a:t>Jamkhedkar</a:t>
            </a:r>
            <a:r>
              <a:rPr lang="en-US" altLang="zh-CN" dirty="0"/>
              <a:t>, Sigmod’17’18] </a:t>
            </a:r>
            <a:r>
              <a:rPr lang="zh-CN" altLang="en-US" dirty="0"/>
              <a:t>贝尔实验室的</a:t>
            </a:r>
            <a:endParaRPr lang="en-US" altLang="zh-CN" dirty="0"/>
          </a:p>
          <a:p>
            <a:pPr lvl="1">
              <a:lnSpc>
                <a:spcPct val="120000"/>
              </a:lnSpc>
            </a:pPr>
            <a:r>
              <a:rPr lang="zh-CN" altLang="en-US" dirty="0"/>
              <a:t>支持时间点和时间区间查询路径。</a:t>
            </a:r>
            <a:endParaRPr lang="en-US" altLang="zh-CN" dirty="0"/>
          </a:p>
          <a:p>
            <a:pPr lvl="1">
              <a:lnSpc>
                <a:spcPct val="120000"/>
              </a:lnSpc>
            </a:pPr>
            <a:r>
              <a:rPr lang="zh-CN" altLang="en-US" dirty="0"/>
              <a:t>时态功能基于</a:t>
            </a:r>
            <a:r>
              <a:rPr lang="en-US" altLang="zh-CN" dirty="0"/>
              <a:t>Postgres</a:t>
            </a:r>
            <a:r>
              <a:rPr lang="zh-CN" altLang="en-US" dirty="0"/>
              <a:t>的</a:t>
            </a:r>
            <a:r>
              <a:rPr lang="en-US" altLang="zh-CN" dirty="0"/>
              <a:t>temporal table</a:t>
            </a:r>
            <a:r>
              <a:rPr lang="zh-CN" altLang="en-US" dirty="0"/>
              <a:t>（</a:t>
            </a:r>
            <a:r>
              <a:rPr lang="en-US" altLang="zh-CN" dirty="0"/>
              <a:t>TSB-Tree</a:t>
            </a:r>
            <a:r>
              <a:rPr lang="zh-CN" altLang="en-US" dirty="0"/>
              <a:t>）实现</a:t>
            </a:r>
            <a:endParaRPr lang="en-US" altLang="zh-CN" dirty="0"/>
          </a:p>
          <a:p>
            <a:pPr>
              <a:lnSpc>
                <a:spcPct val="120000"/>
              </a:lnSpc>
            </a:pPr>
            <a:r>
              <a:rPr lang="en-US" altLang="zh-CN" b="1" dirty="0"/>
              <a:t>Kineograph</a:t>
            </a:r>
            <a:r>
              <a:rPr lang="en-US" altLang="zh-CN" dirty="0"/>
              <a:t> [Cheng, EuroSys’12]</a:t>
            </a:r>
            <a:r>
              <a:rPr lang="zh-CN" altLang="en-US" dirty="0"/>
              <a:t>、</a:t>
            </a:r>
            <a:r>
              <a:rPr lang="en-US" altLang="zh-CN" b="1" dirty="0"/>
              <a:t>Chronons</a:t>
            </a:r>
            <a:r>
              <a:rPr lang="en-US" altLang="zh-CN" dirty="0"/>
              <a:t> [Han, Euro Sys’14]</a:t>
            </a:r>
            <a:r>
              <a:rPr lang="zh-CN" altLang="en-US" dirty="0"/>
              <a:t>、</a:t>
            </a:r>
            <a:r>
              <a:rPr lang="en-US" altLang="zh-CN" b="1" dirty="0"/>
              <a:t>Immortal Graph </a:t>
            </a:r>
            <a:r>
              <a:rPr lang="en-US" altLang="zh-CN" dirty="0"/>
              <a:t>[Miao, TOS’15] </a:t>
            </a:r>
            <a:r>
              <a:rPr lang="zh-CN" altLang="en-US" dirty="0"/>
              <a:t>中科大、微软亚洲研究院及总部、后来又加入了清华的</a:t>
            </a:r>
            <a:endParaRPr lang="en-US" altLang="zh-CN" dirty="0"/>
          </a:p>
          <a:p>
            <a:pPr lvl="1">
              <a:lnSpc>
                <a:spcPct val="120000"/>
              </a:lnSpc>
            </a:pPr>
            <a:r>
              <a:rPr lang="zh-CN" altLang="en-US" dirty="0"/>
              <a:t>时态图分析引擎，用于研究网络度量指标随时间变化的情况。</a:t>
            </a:r>
            <a:endParaRPr lang="en-US" altLang="zh-CN" dirty="0"/>
          </a:p>
          <a:p>
            <a:pPr lvl="1">
              <a:lnSpc>
                <a:spcPct val="120000"/>
              </a:lnSpc>
            </a:pPr>
            <a:r>
              <a:rPr lang="zh-CN" altLang="en-US" dirty="0"/>
              <a:t>支持时间点和时间区间查询网络度量指标。</a:t>
            </a:r>
            <a:endParaRPr lang="en-US" altLang="zh-CN" dirty="0"/>
          </a:p>
          <a:p>
            <a:pPr lvl="1">
              <a:lnSpc>
                <a:spcPct val="120000"/>
              </a:lnSpc>
            </a:pPr>
            <a:r>
              <a:rPr lang="zh-CN" altLang="en-US" dirty="0"/>
              <a:t>通过并发和</a:t>
            </a:r>
            <a:r>
              <a:rPr lang="en-US" altLang="zh-CN" dirty="0"/>
              <a:t>Data locality</a:t>
            </a:r>
            <a:r>
              <a:rPr lang="zh-CN" altLang="en-US" dirty="0"/>
              <a:t>机制来加速相关算法（时间区间查询）。</a:t>
            </a:r>
            <a:endParaRPr lang="en-US" altLang="zh-CN" dirty="0"/>
          </a:p>
          <a:p>
            <a:pPr>
              <a:lnSpc>
                <a:spcPct val="120000"/>
              </a:lnSpc>
            </a:pPr>
            <a:r>
              <a:rPr lang="en-US" altLang="zh-CN" b="1" dirty="0" err="1"/>
              <a:t>DeltaGraph</a:t>
            </a:r>
            <a:r>
              <a:rPr lang="en-US" altLang="zh-CN" dirty="0"/>
              <a:t> [Khurana, ICDE’13]</a:t>
            </a:r>
            <a:r>
              <a:rPr lang="zh-CN" altLang="en-US" dirty="0"/>
              <a:t>、</a:t>
            </a:r>
            <a:r>
              <a:rPr lang="en-US" altLang="zh-CN" b="1" dirty="0"/>
              <a:t>Historical Graph Store</a:t>
            </a:r>
            <a:r>
              <a:rPr lang="en-US" altLang="zh-CN" dirty="0"/>
              <a:t> (HGS) [Khurana, EDBT’16] </a:t>
            </a:r>
            <a:r>
              <a:rPr lang="zh-CN" altLang="en-US" dirty="0"/>
              <a:t>马里兰大学</a:t>
            </a:r>
            <a:endParaRPr lang="en-US" altLang="zh-CN" dirty="0"/>
          </a:p>
          <a:p>
            <a:pPr lvl="1">
              <a:lnSpc>
                <a:spcPct val="120000"/>
              </a:lnSpc>
            </a:pPr>
            <a:r>
              <a:rPr lang="zh-CN" altLang="en-US" dirty="0"/>
              <a:t>快速</a:t>
            </a:r>
            <a:r>
              <a:rPr lang="en-US" altLang="zh-CN" dirty="0"/>
              <a:t>snapshot</a:t>
            </a:r>
            <a:r>
              <a:rPr lang="zh-CN" altLang="en-US" dirty="0"/>
              <a:t>查询</a:t>
            </a:r>
            <a:endParaRPr lang="en-US" altLang="zh-CN" dirty="0"/>
          </a:p>
          <a:p>
            <a:pPr lvl="1">
              <a:lnSpc>
                <a:spcPct val="120000"/>
              </a:lnSpc>
            </a:pPr>
            <a:r>
              <a:rPr lang="zh-CN" altLang="en-US" dirty="0"/>
              <a:t>基于输入流快速构造实时更新的</a:t>
            </a:r>
            <a:r>
              <a:rPr lang="en-US" altLang="zh-CN" dirty="0"/>
              <a:t>graph</a:t>
            </a:r>
            <a:r>
              <a:rPr lang="zh-CN" altLang="en-US" dirty="0"/>
              <a:t>并计算全局属性。基于</a:t>
            </a:r>
            <a:r>
              <a:rPr lang="en-US" altLang="zh-CN" dirty="0"/>
              <a:t>snapshot</a:t>
            </a:r>
            <a:r>
              <a:rPr lang="zh-CN" altLang="en-US" dirty="0"/>
              <a:t>查询</a:t>
            </a:r>
          </a:p>
          <a:p>
            <a:pPr>
              <a:lnSpc>
                <a:spcPct val="120000"/>
              </a:lnSpc>
            </a:pPr>
            <a:r>
              <a:rPr lang="en-US" altLang="zh-CN" b="1" dirty="0"/>
              <a:t>G* </a:t>
            </a:r>
            <a:r>
              <a:rPr lang="zh-CN" altLang="en-US" dirty="0"/>
              <a:t>纽约州立大学阿尔巴尼分校及韩国</a:t>
            </a:r>
            <a:endParaRPr lang="en-US" altLang="zh-CN" dirty="0"/>
          </a:p>
          <a:p>
            <a:pPr lvl="1">
              <a:lnSpc>
                <a:spcPct val="120000"/>
              </a:lnSpc>
            </a:pPr>
            <a:r>
              <a:rPr lang="zh-CN" altLang="en-US" dirty="0"/>
              <a:t>基于</a:t>
            </a:r>
            <a:r>
              <a:rPr lang="en-US" altLang="zh-CN" dirty="0"/>
              <a:t>TSB-Tree</a:t>
            </a:r>
            <a:r>
              <a:rPr lang="zh-CN" altLang="en-US" dirty="0"/>
              <a:t>的</a:t>
            </a:r>
            <a:r>
              <a:rPr lang="en-US" altLang="zh-CN" dirty="0"/>
              <a:t>snapshot</a:t>
            </a:r>
            <a:r>
              <a:rPr lang="zh-CN" altLang="en-US" dirty="0"/>
              <a:t>查询。</a:t>
            </a:r>
            <a:endParaRPr lang="en-US" altLang="zh-CN" dirty="0"/>
          </a:p>
          <a:p>
            <a:pPr>
              <a:lnSpc>
                <a:spcPct val="120000"/>
              </a:lnSpc>
            </a:pPr>
            <a:r>
              <a:rPr lang="zh-CN" altLang="en-US" dirty="0"/>
              <a:t>工业界：暂无</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A0BB15FF-D466-4D12-8050-D982E607D506}" type="slidenum">
              <a:rPr lang="zh-CN" altLang="en-US" smtClean="0"/>
              <a:t>20</a:t>
            </a:fld>
            <a:endParaRPr lang="zh-CN" altLang="en-US"/>
          </a:p>
        </p:txBody>
      </p:sp>
    </p:spTree>
    <p:extLst>
      <p:ext uri="{BB962C8B-B14F-4D97-AF65-F5344CB8AC3E}">
        <p14:creationId xmlns:p14="http://schemas.microsoft.com/office/powerpoint/2010/main" val="1280294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00" dirty="0" err="1">
                <a:effectLst/>
                <a:latin typeface="等线" panose="02010600030101010101" pitchFamily="2" charset="-122"/>
                <a:ea typeface="+mn-ea"/>
                <a:cs typeface="Arial" panose="020B0604020202020204" pitchFamily="34" charset="0"/>
              </a:rPr>
              <a:t>ImmortalGraph</a:t>
            </a:r>
            <a:r>
              <a:rPr lang="zh-CN" altLang="zh-CN" sz="1200" kern="100" dirty="0">
                <a:effectLst/>
                <a:latin typeface="等线" panose="02010600030101010101" pitchFamily="2" charset="-122"/>
                <a:ea typeface="+mn-ea"/>
                <a:cs typeface="Arial" panose="020B0604020202020204" pitchFamily="34" charset="0"/>
              </a:rPr>
              <a:t>里有一段测了</a:t>
            </a:r>
            <a:r>
              <a:rPr lang="en-US" altLang="zh-CN" sz="1200" kern="100" dirty="0">
                <a:effectLst/>
                <a:latin typeface="等线" panose="02010600030101010101" pitchFamily="2" charset="-122"/>
                <a:ea typeface="+mn-ea"/>
                <a:cs typeface="Arial" panose="020B0604020202020204" pitchFamily="34" charset="0"/>
              </a:rPr>
              <a:t>4</a:t>
            </a:r>
            <a:r>
              <a:rPr lang="zh-CN" altLang="zh-CN" sz="1200" kern="100" dirty="0">
                <a:effectLst/>
                <a:latin typeface="等线" panose="02010600030101010101" pitchFamily="2" charset="-122"/>
                <a:ea typeface="+mn-ea"/>
                <a:cs typeface="Arial" panose="020B0604020202020204" pitchFamily="34" charset="0"/>
              </a:rPr>
              <a:t>个数据集得出结论是真实世界的图结构都相对稳定！！！</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G*</a:t>
            </a:r>
            <a:r>
              <a:rPr lang="zh-CN" altLang="zh-CN" sz="1200" kern="100" dirty="0">
                <a:effectLst/>
                <a:latin typeface="等线" panose="02010600030101010101" pitchFamily="2" charset="-122"/>
                <a:ea typeface="+mn-ea"/>
                <a:cs typeface="Arial" panose="020B0604020202020204" pitchFamily="34" charset="0"/>
              </a:rPr>
              <a:t>自称是一个</a:t>
            </a:r>
            <a:r>
              <a:rPr lang="en-US" altLang="zh-CN" sz="1200" kern="100" dirty="0">
                <a:effectLst/>
                <a:latin typeface="等线" panose="02010600030101010101" pitchFamily="2" charset="-122"/>
                <a:ea typeface="+mn-ea"/>
                <a:cs typeface="Arial" panose="020B0604020202020204" pitchFamily="34" charset="0"/>
              </a:rPr>
              <a:t>nested data model</a:t>
            </a:r>
            <a:endParaRPr lang="zh-CN" altLang="zh-CN" sz="1200" kern="100" dirty="0">
              <a:effectLst/>
              <a:latin typeface="等线" panose="02010600030101010101" pitchFamily="2" charset="-122"/>
              <a:ea typeface="+mn-ea"/>
              <a:cs typeface="Arial" panose="020B0604020202020204" pitchFamily="34" charset="0"/>
            </a:endParaRPr>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21</a:t>
            </a:fld>
            <a:endParaRPr lang="zh-CN" altLang="en-US"/>
          </a:p>
        </p:txBody>
      </p:sp>
    </p:spTree>
    <p:extLst>
      <p:ext uri="{BB962C8B-B14F-4D97-AF65-F5344CB8AC3E}">
        <p14:creationId xmlns:p14="http://schemas.microsoft.com/office/powerpoint/2010/main" val="63462880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dirty="0"/>
              <a:t>temporal value</a:t>
            </a:r>
            <a:r>
              <a:rPr lang="zh-CN" altLang="en-US" dirty="0"/>
              <a:t>可以被看做是时态关系，但是只支持有限的几种操作。</a:t>
            </a:r>
            <a:endParaRPr lang="en-US" altLang="zh-CN" dirty="0"/>
          </a:p>
          <a:p>
            <a:r>
              <a:rPr lang="zh-CN" altLang="en-US" dirty="0"/>
              <a:t>选择：按值和时间选择。</a:t>
            </a:r>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22</a:t>
            </a:fld>
            <a:endParaRPr lang="zh-CN" altLang="en-US"/>
          </a:p>
        </p:txBody>
      </p:sp>
    </p:spTree>
    <p:extLst>
      <p:ext uri="{BB962C8B-B14F-4D97-AF65-F5344CB8AC3E}">
        <p14:creationId xmlns:p14="http://schemas.microsoft.com/office/powerpoint/2010/main" val="3633445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sz="1200" kern="1200" dirty="0">
                <a:solidFill>
                  <a:schemeClr val="tx1"/>
                </a:solidFill>
                <a:effectLst/>
                <a:latin typeface="+mn-lt"/>
                <a:ea typeface="+mn-ea"/>
                <a:cs typeface="+mn-cs"/>
              </a:rPr>
              <a:t>这一页是帮助用户理解“什么情况下我们需要时态图”的几个场景的简单描述。</a:t>
            </a:r>
            <a:endParaRPr lang="en-US" altLang="zh-CN" sz="1200" kern="1200" dirty="0">
              <a:solidFill>
                <a:schemeClr val="tx1"/>
              </a:solidFill>
              <a:effectLst/>
              <a:latin typeface="+mn-lt"/>
              <a:ea typeface="+mn-ea"/>
              <a:cs typeface="+mn-cs"/>
            </a:endParaRPr>
          </a:p>
          <a:p>
            <a:endParaRPr lang="en-US" altLang="zh-CN" dirty="0"/>
          </a:p>
          <a:p>
            <a:r>
              <a:rPr lang="zh-CN" altLang="en-US" dirty="0"/>
              <a:t>边的有效时间及航班起飞和抵达的时间</a:t>
            </a:r>
            <a:endParaRPr lang="en-US" altLang="zh-CN" sz="1200" kern="1200" dirty="0">
              <a:solidFill>
                <a:schemeClr val="tx1"/>
              </a:solidFill>
              <a:effectLst/>
              <a:latin typeface="+mn-lt"/>
              <a:ea typeface="+mn-ea"/>
              <a:cs typeface="+mn-cs"/>
            </a:endParaRPr>
          </a:p>
          <a:p>
            <a:r>
              <a:rPr lang="zh-CN" altLang="en-US" dirty="0"/>
              <a:t>航班的边仅在航班起飞时刻允许进入，没写进去是因为这是一个相对特殊的约束。这里主要介绍结构变化和属性变化。（也许这个例子不好？）</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全球航班实时运行网络，来自（</a:t>
            </a:r>
            <a:r>
              <a:rPr lang="en-US" altLang="zh-CN" sz="1200" kern="1200" dirty="0">
                <a:solidFill>
                  <a:schemeClr val="tx1"/>
                </a:solidFill>
                <a:effectLst/>
                <a:latin typeface="+mn-lt"/>
                <a:ea typeface="+mn-ea"/>
                <a:cs typeface="+mn-cs"/>
              </a:rPr>
              <a:t>2018</a:t>
            </a:r>
            <a:r>
              <a:rPr lang="zh-CN" altLang="en-US" sz="1200" kern="1200" dirty="0">
                <a:solidFill>
                  <a:schemeClr val="tx1"/>
                </a:solidFill>
                <a:effectLst/>
                <a:latin typeface="+mn-lt"/>
                <a:ea typeface="+mn-ea"/>
                <a:cs typeface="+mn-cs"/>
              </a:rPr>
              <a:t>年</a:t>
            </a:r>
            <a:r>
              <a:rPr lang="en-US" altLang="zh-CN" sz="1200" kern="1200" dirty="0">
                <a:solidFill>
                  <a:schemeClr val="tx1"/>
                </a:solidFill>
                <a:effectLst/>
                <a:latin typeface="+mn-lt"/>
                <a:ea typeface="+mn-ea"/>
                <a:cs typeface="+mn-cs"/>
              </a:rPr>
              <a:t>12</a:t>
            </a:r>
            <a:r>
              <a:rPr lang="zh-CN" altLang="en-US" sz="1200" kern="1200" dirty="0">
                <a:solidFill>
                  <a:schemeClr val="tx1"/>
                </a:solidFill>
                <a:effectLst/>
                <a:latin typeface="+mn-lt"/>
                <a:ea typeface="+mn-ea"/>
                <a:cs typeface="+mn-cs"/>
              </a:rPr>
              <a:t>月</a:t>
            </a:r>
            <a:r>
              <a:rPr lang="en-US" altLang="zh-CN" sz="1200" kern="1200" dirty="0">
                <a:solidFill>
                  <a:schemeClr val="tx1"/>
                </a:solidFill>
                <a:effectLst/>
                <a:latin typeface="+mn-lt"/>
                <a:ea typeface="+mn-ea"/>
                <a:cs typeface="+mn-cs"/>
              </a:rPr>
              <a:t>29</a:t>
            </a:r>
            <a:r>
              <a:rPr lang="zh-CN" altLang="en-US" sz="1200" kern="1200" dirty="0">
                <a:solidFill>
                  <a:schemeClr val="tx1"/>
                </a:solidFill>
                <a:effectLst/>
                <a:latin typeface="+mn-lt"/>
                <a:ea typeface="+mn-ea"/>
                <a:cs typeface="+mn-cs"/>
              </a:rPr>
              <a:t>日</a:t>
            </a:r>
            <a:r>
              <a:rPr lang="en-US" altLang="zh-CN" sz="1200" kern="1200" dirty="0">
                <a:solidFill>
                  <a:schemeClr val="tx1"/>
                </a:solidFill>
                <a:effectLst/>
                <a:latin typeface="+mn-lt"/>
                <a:ea typeface="+mn-ea"/>
                <a:cs typeface="+mn-cs"/>
              </a:rPr>
              <a:t>8</a:t>
            </a:r>
            <a:r>
              <a:rPr lang="zh-CN" altLang="en-US" sz="1200" kern="1200" dirty="0">
                <a:solidFill>
                  <a:schemeClr val="tx1"/>
                </a:solidFill>
                <a:effectLst/>
                <a:latin typeface="+mn-lt"/>
                <a:ea typeface="+mn-ea"/>
                <a:cs typeface="+mn-cs"/>
              </a:rPr>
              <a:t>点</a:t>
            </a:r>
            <a:r>
              <a:rPr lang="en-US" altLang="zh-CN" sz="1200" kern="1200" dirty="0">
                <a:solidFill>
                  <a:schemeClr val="tx1"/>
                </a:solidFill>
                <a:effectLst/>
                <a:latin typeface="+mn-lt"/>
                <a:ea typeface="+mn-ea"/>
                <a:cs typeface="+mn-cs"/>
              </a:rPr>
              <a:t>40</a:t>
            </a:r>
            <a:r>
              <a:rPr lang="zh-CN" altLang="en-US" sz="1200" kern="1200" dirty="0">
                <a:solidFill>
                  <a:schemeClr val="tx1"/>
                </a:solidFill>
                <a:effectLst/>
                <a:latin typeface="+mn-lt"/>
                <a:ea typeface="+mn-ea"/>
                <a:cs typeface="+mn-cs"/>
              </a:rPr>
              <a:t>分）：</a:t>
            </a:r>
            <a:r>
              <a:rPr lang="en-US" altLang="zh-CN" sz="1200" kern="1200" dirty="0">
                <a:solidFill>
                  <a:schemeClr val="tx1"/>
                </a:solidFill>
                <a:effectLst/>
                <a:latin typeface="+mn-lt"/>
                <a:ea typeface="+mn-ea"/>
                <a:cs typeface="+mn-cs"/>
              </a:rPr>
              <a:t>http://map.variflight.com/</a:t>
            </a:r>
          </a:p>
          <a:p>
            <a:r>
              <a:rPr lang="zh-CN" altLang="en-US" sz="1200" kern="1200" dirty="0">
                <a:solidFill>
                  <a:schemeClr val="tx1"/>
                </a:solidFill>
                <a:effectLst/>
                <a:latin typeface="+mn-lt"/>
                <a:ea typeface="+mn-ea"/>
                <a:cs typeface="+mn-cs"/>
              </a:rPr>
              <a:t>图为“警察教科书式执法”微博话题的转发网络，来源 </a:t>
            </a:r>
            <a:r>
              <a:rPr lang="en-US" altLang="zh-CN" sz="1200" kern="1200" dirty="0">
                <a:solidFill>
                  <a:schemeClr val="tx1"/>
                </a:solidFill>
                <a:effectLst/>
                <a:latin typeface="+mn-lt"/>
                <a:ea typeface="+mn-ea"/>
                <a:cs typeface="+mn-cs"/>
              </a:rPr>
              <a:t>https://www.sohu.com/a/232712868_499808 </a:t>
            </a:r>
          </a:p>
          <a:p>
            <a:r>
              <a:rPr lang="zh-CN" altLang="en-US" sz="1200" kern="1200" dirty="0">
                <a:solidFill>
                  <a:schemeClr val="tx1"/>
                </a:solidFill>
                <a:effectLst/>
                <a:latin typeface="+mn-lt"/>
                <a:ea typeface="+mn-ea"/>
                <a:cs typeface="+mn-cs"/>
              </a:rPr>
              <a:t>图为“</a:t>
            </a:r>
            <a:r>
              <a:rPr lang="zh-CN" altLang="en-US" dirty="0"/>
              <a:t>小米旗舰新品发布会</a:t>
            </a:r>
            <a:r>
              <a:rPr lang="zh-CN" altLang="en-US" sz="1200" kern="1200" dirty="0">
                <a:solidFill>
                  <a:schemeClr val="tx1"/>
                </a:solidFill>
                <a:effectLst/>
                <a:latin typeface="+mn-lt"/>
                <a:ea typeface="+mn-ea"/>
                <a:cs typeface="+mn-cs"/>
              </a:rPr>
              <a:t>”微博话题的转发时间趋势，来源：</a:t>
            </a:r>
            <a:r>
              <a:rPr lang="en-US" altLang="zh-CN" sz="1200" kern="1200" dirty="0">
                <a:solidFill>
                  <a:schemeClr val="tx1"/>
                </a:solidFill>
                <a:effectLst/>
                <a:latin typeface="+mn-lt"/>
                <a:ea typeface="+mn-ea"/>
                <a:cs typeface="+mn-cs"/>
              </a:rPr>
              <a:t>http://www.weiboreach.com/main.html#cbfx/55e411b9b7c087d7bc31639c</a:t>
            </a:r>
          </a:p>
          <a:p>
            <a:r>
              <a:rPr lang="zh-CN" altLang="en-US" sz="1200" kern="1200" dirty="0">
                <a:solidFill>
                  <a:schemeClr val="tx1"/>
                </a:solidFill>
                <a:effectLst/>
                <a:latin typeface="+mn-lt"/>
                <a:ea typeface="+mn-ea"/>
                <a:cs typeface="+mn-cs"/>
              </a:rPr>
              <a:t>论文引用网络，来自</a:t>
            </a:r>
            <a:r>
              <a:rPr lang="en-US" altLang="zh-CN" sz="1200" kern="1200" dirty="0">
                <a:solidFill>
                  <a:schemeClr val="tx1"/>
                </a:solidFill>
                <a:effectLst/>
                <a:latin typeface="+mn-lt"/>
                <a:ea typeface="+mn-ea"/>
                <a:cs typeface="+mn-cs"/>
              </a:rPr>
              <a:t>https://scholarlykitchen.sspnet.org/2016/09/26/visualizing-citation-cartels/</a:t>
            </a:r>
          </a:p>
          <a:p>
            <a:endParaRPr lang="en-US" altLang="zh-CN" sz="1200" kern="1200" dirty="0">
              <a:solidFill>
                <a:schemeClr val="tx1"/>
              </a:solidFill>
              <a:effectLst/>
              <a:latin typeface="+mn-lt"/>
              <a:ea typeface="+mn-ea"/>
              <a:cs typeface="+mn-cs"/>
            </a:endParaRPr>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4</a:t>
            </a:fld>
            <a:endParaRPr lang="zh-CN" altLang="en-US"/>
          </a:p>
        </p:txBody>
      </p:sp>
    </p:spTree>
    <p:extLst>
      <p:ext uri="{BB962C8B-B14F-4D97-AF65-F5344CB8AC3E}">
        <p14:creationId xmlns:p14="http://schemas.microsoft.com/office/powerpoint/2010/main" val="28183942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存储、索引、事务的关系？</a:t>
            </a:r>
          </a:p>
        </p:txBody>
      </p:sp>
      <p:sp>
        <p:nvSpPr>
          <p:cNvPr id="4" name="灯片编号占位符 3"/>
          <p:cNvSpPr>
            <a:spLocks noGrp="1"/>
          </p:cNvSpPr>
          <p:nvPr>
            <p:ph type="sldNum" sz="quarter" idx="5"/>
          </p:nvPr>
        </p:nvSpPr>
        <p:spPr/>
        <p:txBody>
          <a:bodyPr/>
          <a:lstStyle/>
          <a:p>
            <a:fld id="{A0BB15FF-D466-4D12-8050-D982E607D506}" type="slidenum">
              <a:rPr lang="zh-CN" altLang="en-US" smtClean="0"/>
              <a:t>24</a:t>
            </a:fld>
            <a:endParaRPr lang="zh-CN" altLang="en-US"/>
          </a:p>
        </p:txBody>
      </p:sp>
    </p:spTree>
    <p:extLst>
      <p:ext uri="{BB962C8B-B14F-4D97-AF65-F5344CB8AC3E}">
        <p14:creationId xmlns:p14="http://schemas.microsoft.com/office/powerpoint/2010/main" val="11806026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参考现有数据库处理批量导入的方法。</a:t>
            </a:r>
            <a:endParaRPr lang="en-US" altLang="zh-CN" dirty="0"/>
          </a:p>
          <a:p>
            <a:endParaRPr lang="en-US" altLang="zh-CN" dirty="0"/>
          </a:p>
          <a:p>
            <a:r>
              <a:rPr lang="zh-CN" altLang="en-US" dirty="0"/>
              <a:t>华东师范大学。李飞飞，阿里的</a:t>
            </a:r>
            <a:r>
              <a:rPr lang="en-US" altLang="zh-CN" dirty="0"/>
              <a:t>Ocean base</a:t>
            </a:r>
            <a:endParaRPr lang="zh-CN" altLang="en-US" dirty="0"/>
          </a:p>
        </p:txBody>
      </p:sp>
      <p:sp>
        <p:nvSpPr>
          <p:cNvPr id="4" name="灯片编号占位符 3"/>
          <p:cNvSpPr>
            <a:spLocks noGrp="1"/>
          </p:cNvSpPr>
          <p:nvPr>
            <p:ph type="sldNum" sz="quarter" idx="5"/>
          </p:nvPr>
        </p:nvSpPr>
        <p:spPr/>
        <p:txBody>
          <a:bodyPr/>
          <a:lstStyle/>
          <a:p>
            <a:fld id="{A0BB15FF-D466-4D12-8050-D982E607D506}" type="slidenum">
              <a:rPr lang="zh-CN" altLang="en-US" smtClean="0"/>
              <a:t>25</a:t>
            </a:fld>
            <a:endParaRPr lang="zh-CN" altLang="en-US"/>
          </a:p>
        </p:txBody>
      </p:sp>
    </p:spTree>
    <p:extLst>
      <p:ext uri="{BB962C8B-B14F-4D97-AF65-F5344CB8AC3E}">
        <p14:creationId xmlns:p14="http://schemas.microsoft.com/office/powerpoint/2010/main" val="30788204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目前有何种优化。</a:t>
            </a:r>
          </a:p>
        </p:txBody>
      </p:sp>
      <p:sp>
        <p:nvSpPr>
          <p:cNvPr id="4" name="灯片编号占位符 3"/>
          <p:cNvSpPr>
            <a:spLocks noGrp="1"/>
          </p:cNvSpPr>
          <p:nvPr>
            <p:ph type="sldNum" sz="quarter" idx="5"/>
          </p:nvPr>
        </p:nvSpPr>
        <p:spPr/>
        <p:txBody>
          <a:bodyPr/>
          <a:lstStyle/>
          <a:p>
            <a:fld id="{A0BB15FF-D466-4D12-8050-D982E607D506}" type="slidenum">
              <a:rPr lang="zh-CN" altLang="en-US" smtClean="0"/>
              <a:t>27</a:t>
            </a:fld>
            <a:endParaRPr lang="zh-CN" altLang="en-US"/>
          </a:p>
        </p:txBody>
      </p:sp>
    </p:spTree>
    <p:extLst>
      <p:ext uri="{BB962C8B-B14F-4D97-AF65-F5344CB8AC3E}">
        <p14:creationId xmlns:p14="http://schemas.microsoft.com/office/powerpoint/2010/main" val="23591883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28</a:t>
            </a:fld>
            <a:endParaRPr lang="zh-CN" altLang="en-US"/>
          </a:p>
        </p:txBody>
      </p:sp>
    </p:spTree>
    <p:extLst>
      <p:ext uri="{BB962C8B-B14F-4D97-AF65-F5344CB8AC3E}">
        <p14:creationId xmlns:p14="http://schemas.microsoft.com/office/powerpoint/2010/main" val="27844470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灯片编号占位符 6"/>
          <p:cNvSpPr txBox="1">
            <a:spLocks noGrp="1"/>
          </p:cNvSpPr>
          <p:nvPr>
            <p:ph type="sldNum" sz="quarter" idx="5"/>
          </p:nvPr>
        </p:nvSpPr>
        <p:spPr>
          <a:ln/>
        </p:spPr>
        <p:txBody>
          <a:bodyPr lIns="0" tIns="0" rIns="0" bIns="0" anchor="b" anchorCtr="0">
            <a:noAutofit/>
          </a:bodyPr>
          <a:lstStyle/>
          <a:p>
            <a:pPr lvl="0"/>
            <a:fld id="{A288CFF1-C140-425F-952B-E75C5A557928}" type="slidenum">
              <a:t>30</a:t>
            </a:fld>
            <a:endParaRPr lang="en-US"/>
          </a:p>
        </p:txBody>
      </p:sp>
      <p:sp>
        <p:nvSpPr>
          <p:cNvPr id="2" name="幻灯片图像占位符 1"/>
          <p:cNvSpPr>
            <a:spLocks noGrp="1" noRot="1" noChangeAspect="1" noResize="1"/>
          </p:cNvSpPr>
          <p:nvPr>
            <p:ph type="sldImg"/>
          </p:nvPr>
        </p:nvSpPr>
        <p:spPr>
          <a:xfrm>
            <a:off x="1106488" y="812800"/>
            <a:ext cx="5345112" cy="4008438"/>
          </a:xfrm>
          <a:solidFill>
            <a:srgbClr val="729FCF"/>
          </a:solidFill>
          <a:ln w="25400">
            <a:solidFill>
              <a:srgbClr val="3465A4"/>
            </a:solidFill>
            <a:prstDash val="solid"/>
          </a:ln>
        </p:spPr>
      </p:sp>
      <p:sp>
        <p:nvSpPr>
          <p:cNvPr id="3" name="备注占位符 2"/>
          <p:cNvSpPr txBox="1">
            <a:spLocks noGrp="1"/>
          </p:cNvSpPr>
          <p:nvPr>
            <p:ph type="body" sz="quarter"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微软雅黑" panose="020B0503020204020204" pitchFamily="34" charset="-122"/>
                <a:ea typeface="微软雅黑" panose="020B0503020204020204" pitchFamily="34" charset="-122"/>
              </a:rPr>
              <a:t>支持</a:t>
            </a:r>
            <a:r>
              <a:rPr lang="en-US" altLang="zh-CN" dirty="0">
                <a:latin typeface="微软雅黑" panose="020B0503020204020204" pitchFamily="34" charset="-122"/>
                <a:ea typeface="微软雅黑" panose="020B0503020204020204" pitchFamily="34" charset="-122"/>
              </a:rPr>
              <a:t>Case</a:t>
            </a:r>
            <a:r>
              <a:rPr lang="zh-CN" altLang="en-US" dirty="0">
                <a:latin typeface="微软雅黑" panose="020B0503020204020204" pitchFamily="34" charset="-122"/>
                <a:ea typeface="微软雅黑" panose="020B0503020204020204" pitchFamily="34" charset="-122"/>
              </a:rPr>
              <a:t>语句（限制版的</a:t>
            </a:r>
            <a:r>
              <a:rPr lang="en-US" altLang="zh-CN" dirty="0">
                <a:latin typeface="微软雅黑" panose="020B0503020204020204" pitchFamily="34" charset="-122"/>
                <a:ea typeface="微软雅黑" panose="020B0503020204020204" pitchFamily="34" charset="-122"/>
              </a:rPr>
              <a:t>if</a:t>
            </a:r>
            <a:r>
              <a:rPr lang="zh-CN" altLang="en-US" dirty="0">
                <a:latin typeface="微软雅黑" panose="020B0503020204020204" pitchFamily="34" charset="-122"/>
                <a:ea typeface="微软雅黑" panose="020B0503020204020204" pitchFamily="34" charset="-122"/>
              </a:rPr>
              <a:t>，从模式匹配借鉴的）</a:t>
            </a:r>
            <a:endParaRPr lang="en-US" altLang="zh-CN" dirty="0">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微软雅黑" panose="020B0503020204020204" pitchFamily="34" charset="-122"/>
                <a:ea typeface="微软雅黑" panose="020B0503020204020204" pitchFamily="34" charset="-122"/>
              </a:rPr>
              <a:t>支持较完善的算数，布尔和字符串运算</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微软雅黑" panose="020B0503020204020204" pitchFamily="34" charset="-122"/>
                <a:ea typeface="微软雅黑" panose="020B0503020204020204" pitchFamily="34" charset="-122"/>
              </a:rPr>
              <a:t>支持聚合函数</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latin typeface="微软雅黑" panose="020B0503020204020204" pitchFamily="34" charset="-122"/>
              <a:ea typeface="微软雅黑" panose="020B0503020204020204" pitchFamily="34" charset="-122"/>
            </a:endParaRPr>
          </a:p>
          <a:p>
            <a:endParaRPr lang="en-US" altLang="zh-CN" dirty="0"/>
          </a:p>
        </p:txBody>
      </p:sp>
    </p:spTree>
    <p:extLst>
      <p:ext uri="{BB962C8B-B14F-4D97-AF65-F5344CB8AC3E}">
        <p14:creationId xmlns:p14="http://schemas.microsoft.com/office/powerpoint/2010/main" val="34778388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32</a:t>
            </a:fld>
            <a:endParaRPr lang="zh-CN" altLang="en-US"/>
          </a:p>
        </p:txBody>
      </p:sp>
    </p:spTree>
    <p:extLst>
      <p:ext uri="{BB962C8B-B14F-4D97-AF65-F5344CB8AC3E}">
        <p14:creationId xmlns:p14="http://schemas.microsoft.com/office/powerpoint/2010/main" val="31130303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0BB15FF-D466-4D12-8050-D982E607D506}" type="slidenum">
              <a:rPr lang="zh-CN" altLang="en-US" smtClean="0"/>
              <a:t>34</a:t>
            </a:fld>
            <a:endParaRPr lang="zh-CN" altLang="en-US"/>
          </a:p>
        </p:txBody>
      </p:sp>
    </p:spTree>
    <p:extLst>
      <p:ext uri="{BB962C8B-B14F-4D97-AF65-F5344CB8AC3E}">
        <p14:creationId xmlns:p14="http://schemas.microsoft.com/office/powerpoint/2010/main" val="16081932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systematic support for evolving graph querying and analytics still lacks</a:t>
            </a:r>
            <a:r>
              <a:rPr lang="en-US" altLang="zh-CN" dirty="0"/>
              <a:t> </a:t>
            </a:r>
            <a:br>
              <a:rPr lang="en-US" altLang="zh-CN" dirty="0"/>
            </a:br>
            <a:r>
              <a:rPr lang="zh-CN" altLang="en-US" dirty="0"/>
              <a:t>模型的限制：</a:t>
            </a:r>
            <a:r>
              <a:rPr lang="en-US" altLang="zh-CN" dirty="0"/>
              <a:t>point-based</a:t>
            </a:r>
            <a:r>
              <a:rPr lang="zh-CN" altLang="en-US" dirty="0"/>
              <a:t>时间语义（无法保存修改时间）</a:t>
            </a:r>
            <a:endParaRPr lang="en-US" altLang="zh-CN" dirty="0"/>
          </a:p>
          <a:p>
            <a:pPr lvl="1">
              <a:lnSpc>
                <a:spcPct val="120000"/>
              </a:lnSpc>
            </a:pPr>
            <a:r>
              <a:rPr lang="zh-CN" altLang="en-US" dirty="0"/>
              <a:t>模型定义（他也叫</a:t>
            </a:r>
            <a:r>
              <a:rPr lang="en-US" altLang="zh-CN" dirty="0"/>
              <a:t>TGraph</a:t>
            </a:r>
            <a:r>
              <a:rPr lang="zh-CN" altLang="en-US" dirty="0"/>
              <a:t>）</a:t>
            </a:r>
            <a:endParaRPr lang="en-US" altLang="zh-CN" dirty="0"/>
          </a:p>
          <a:p>
            <a:pPr lvl="2">
              <a:lnSpc>
                <a:spcPct val="120000"/>
              </a:lnSpc>
            </a:pPr>
            <a:r>
              <a:rPr lang="zh-CN" altLang="en-US" dirty="0"/>
              <a:t>和我们相比指定了模型是</a:t>
            </a:r>
            <a:r>
              <a:rPr lang="en-US" altLang="zh-CN" dirty="0"/>
              <a:t>point based semantic</a:t>
            </a:r>
            <a:r>
              <a:rPr lang="zh-CN" altLang="en-US" dirty="0"/>
              <a:t>（我们其实也是，解释一下）</a:t>
            </a:r>
            <a:endParaRPr lang="en-US" altLang="zh-CN" dirty="0"/>
          </a:p>
          <a:p>
            <a:pPr lvl="2">
              <a:lnSpc>
                <a:spcPct val="120000"/>
              </a:lnSpc>
            </a:pPr>
            <a:r>
              <a:rPr lang="zh-CN" altLang="en-US" dirty="0"/>
              <a:t>我们的模型中点和边不随时间变化</a:t>
            </a:r>
            <a:endParaRPr lang="en-US" altLang="zh-CN" dirty="0"/>
          </a:p>
          <a:p>
            <a:pPr lvl="1">
              <a:lnSpc>
                <a:spcPct val="120000"/>
              </a:lnSpc>
            </a:pPr>
            <a:r>
              <a:rPr lang="zh-CN" altLang="en-US" dirty="0"/>
              <a:t>时态图代数定义（</a:t>
            </a:r>
            <a:r>
              <a:rPr lang="en-US" altLang="zh-CN" dirty="0"/>
              <a:t> Temporal Graph Algebra</a:t>
            </a:r>
            <a:r>
              <a:rPr lang="zh-CN" altLang="en-US" dirty="0"/>
              <a:t>）</a:t>
            </a:r>
            <a:endParaRPr lang="en-US" altLang="zh-CN" dirty="0"/>
          </a:p>
          <a:p>
            <a:pPr lvl="2">
              <a:lnSpc>
                <a:spcPct val="120000"/>
              </a:lnSpc>
            </a:pPr>
            <a:r>
              <a:rPr lang="en-US" altLang="zh-CN" dirty="0"/>
              <a:t>Trim</a:t>
            </a:r>
            <a:r>
              <a:rPr lang="zh-CN" altLang="en-US" dirty="0"/>
              <a:t>（</a:t>
            </a:r>
            <a:r>
              <a:rPr lang="en-US" altLang="zh-CN" dirty="0"/>
              <a:t>Time Point/Range Query</a:t>
            </a:r>
            <a:r>
              <a:rPr lang="zh-CN" altLang="en-US" dirty="0"/>
              <a:t>）</a:t>
            </a:r>
            <a:endParaRPr lang="en-US" altLang="zh-CN" dirty="0"/>
          </a:p>
          <a:p>
            <a:pPr lvl="2">
              <a:lnSpc>
                <a:spcPct val="120000"/>
              </a:lnSpc>
            </a:pPr>
            <a:r>
              <a:rPr lang="en-US" altLang="zh-CN" dirty="0"/>
              <a:t>Map</a:t>
            </a:r>
            <a:r>
              <a:rPr lang="zh-CN" altLang="en-US" dirty="0"/>
              <a:t>（</a:t>
            </a:r>
            <a:r>
              <a:rPr lang="en-US" altLang="zh-CN" dirty="0"/>
              <a:t>Projection</a:t>
            </a:r>
            <a:r>
              <a:rPr lang="zh-CN" altLang="en-US" dirty="0"/>
              <a:t>）</a:t>
            </a:r>
            <a:endParaRPr lang="en-US" altLang="zh-CN" dirty="0"/>
          </a:p>
          <a:p>
            <a:pPr lvl="2">
              <a:lnSpc>
                <a:spcPct val="120000"/>
              </a:lnSpc>
            </a:pPr>
            <a:r>
              <a:rPr lang="en-US" altLang="zh-CN" dirty="0"/>
              <a:t>Subgraph</a:t>
            </a:r>
            <a:r>
              <a:rPr lang="zh-CN" altLang="en-US" dirty="0"/>
              <a:t>（</a:t>
            </a:r>
            <a:r>
              <a:rPr lang="en-US" altLang="zh-CN" dirty="0"/>
              <a:t>Temporal Subgraph Matching</a:t>
            </a:r>
            <a:r>
              <a:rPr lang="zh-CN" altLang="en-US" dirty="0"/>
              <a:t>）</a:t>
            </a:r>
            <a:endParaRPr lang="en-US" altLang="zh-CN" dirty="0"/>
          </a:p>
          <a:p>
            <a:pPr lvl="2">
              <a:lnSpc>
                <a:spcPct val="120000"/>
              </a:lnSpc>
            </a:pPr>
            <a:r>
              <a:rPr lang="en-US" altLang="zh-CN" dirty="0"/>
              <a:t>Aggregation</a:t>
            </a:r>
          </a:p>
          <a:p>
            <a:pPr lvl="2">
              <a:lnSpc>
                <a:spcPct val="120000"/>
              </a:lnSpc>
            </a:pPr>
            <a:r>
              <a:rPr lang="en-US" altLang="zh-CN" dirty="0"/>
              <a:t>Node creation</a:t>
            </a:r>
            <a:r>
              <a:rPr lang="zh-CN" altLang="en-US" dirty="0"/>
              <a:t>（</a:t>
            </a:r>
            <a:r>
              <a:rPr lang="en-US" altLang="zh-CN" dirty="0"/>
              <a:t>Temporal Value Grouping/Aggregation</a:t>
            </a:r>
            <a:r>
              <a:rPr lang="zh-CN" altLang="en-US" dirty="0"/>
              <a:t>）</a:t>
            </a:r>
            <a:endParaRPr lang="en-US" altLang="zh-CN" dirty="0"/>
          </a:p>
          <a:p>
            <a:pPr lvl="2">
              <a:lnSpc>
                <a:spcPct val="120000"/>
              </a:lnSpc>
            </a:pPr>
            <a:r>
              <a:rPr lang="en-US" altLang="zh-CN" dirty="0"/>
              <a:t>Set operator</a:t>
            </a:r>
            <a:r>
              <a:rPr lang="zh-CN" altLang="en-US" dirty="0"/>
              <a:t>（</a:t>
            </a:r>
            <a:r>
              <a:rPr lang="en-US" altLang="zh-CN" dirty="0"/>
              <a:t>Temporal Graph Union/Intersection/Difference</a:t>
            </a:r>
            <a:r>
              <a:rPr lang="zh-CN" altLang="en-US" dirty="0"/>
              <a:t>）</a:t>
            </a:r>
            <a:endParaRPr lang="en-US" altLang="zh-CN" dirty="0"/>
          </a:p>
          <a:p>
            <a:pPr lvl="2">
              <a:lnSpc>
                <a:spcPct val="120000"/>
              </a:lnSpc>
            </a:pPr>
            <a:r>
              <a:rPr lang="en-US" altLang="zh-CN" dirty="0"/>
              <a:t>Edge creation</a:t>
            </a:r>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36</a:t>
            </a:fld>
            <a:endParaRPr lang="zh-CN" altLang="en-US"/>
          </a:p>
        </p:txBody>
      </p:sp>
    </p:spTree>
    <p:extLst>
      <p:ext uri="{BB962C8B-B14F-4D97-AF65-F5344CB8AC3E}">
        <p14:creationId xmlns:p14="http://schemas.microsoft.com/office/powerpoint/2010/main" val="37408882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rtl="0" eaLnBrk="1" fontAlgn="t" latinLnBrk="0" hangingPunct="1"/>
            <a:r>
              <a:rPr lang="zh-CN" altLang="zh-CN" sz="1200" b="1" i="0" u="none" strike="noStrike" kern="1200" dirty="0">
                <a:solidFill>
                  <a:schemeClr val="tx1"/>
                </a:solidFill>
                <a:effectLst/>
                <a:latin typeface="+mn-lt"/>
                <a:ea typeface="+mn-ea"/>
                <a:cs typeface="+mn-cs"/>
              </a:rPr>
              <a:t>名称</a:t>
            </a:r>
            <a:endParaRPr lang="zh-CN" altLang="zh-CN" sz="1200" b="0" i="0" u="none" strike="noStrike" kern="1200" dirty="0">
              <a:solidFill>
                <a:schemeClr val="tx1"/>
              </a:solidFill>
              <a:effectLst/>
              <a:latin typeface="+mn-lt"/>
              <a:ea typeface="+mn-ea"/>
              <a:cs typeface="+mn-cs"/>
            </a:endParaRPr>
          </a:p>
          <a:p>
            <a:pPr rtl="0" eaLnBrk="1" fontAlgn="t" latinLnBrk="0" hangingPunct="1"/>
            <a:r>
              <a:rPr lang="zh-CN" altLang="zh-CN" sz="1200" b="1" i="0" u="none" strike="noStrike" kern="1200" dirty="0">
                <a:solidFill>
                  <a:schemeClr val="tx1"/>
                </a:solidFill>
                <a:effectLst/>
                <a:latin typeface="+mn-lt"/>
                <a:ea typeface="+mn-ea"/>
                <a:cs typeface="+mn-cs"/>
              </a:rPr>
              <a:t>时间</a:t>
            </a:r>
            <a:endParaRPr lang="zh-CN" altLang="zh-CN" sz="1200" b="0" i="0" u="none" strike="noStrike" kern="1200" dirty="0">
              <a:solidFill>
                <a:schemeClr val="tx1"/>
              </a:solidFill>
              <a:effectLst/>
              <a:latin typeface="+mn-lt"/>
              <a:ea typeface="+mn-ea"/>
              <a:cs typeface="+mn-cs"/>
            </a:endParaRPr>
          </a:p>
          <a:p>
            <a:pPr rtl="0" eaLnBrk="1" fontAlgn="t" latinLnBrk="0" hangingPunct="1"/>
            <a:r>
              <a:rPr lang="zh-CN" altLang="zh-CN" sz="1200" b="1" i="0" u="none" strike="noStrike" kern="1200" dirty="0">
                <a:solidFill>
                  <a:schemeClr val="tx1"/>
                </a:solidFill>
                <a:effectLst/>
                <a:latin typeface="+mn-lt"/>
                <a:ea typeface="+mn-ea"/>
                <a:cs typeface="+mn-cs"/>
              </a:rPr>
              <a:t>时态图模型</a:t>
            </a:r>
            <a:endParaRPr lang="zh-CN" altLang="zh-CN" sz="1200" b="0" i="0" u="none" strike="noStrike" kern="1200" dirty="0">
              <a:solidFill>
                <a:schemeClr val="tx1"/>
              </a:solidFill>
              <a:effectLst/>
              <a:latin typeface="+mn-lt"/>
              <a:ea typeface="+mn-ea"/>
              <a:cs typeface="+mn-cs"/>
            </a:endParaRPr>
          </a:p>
          <a:p>
            <a:pPr rtl="0" eaLnBrk="1" fontAlgn="t" latinLnBrk="0" hangingPunct="1"/>
            <a:r>
              <a:rPr lang="en-US" altLang="zh-CN" sz="1200" b="1" i="0" u="none" strike="noStrike" kern="1200" dirty="0">
                <a:solidFill>
                  <a:schemeClr val="tx1"/>
                </a:solidFill>
                <a:effectLst/>
                <a:latin typeface="+mn-lt"/>
                <a:ea typeface="+mn-ea"/>
                <a:cs typeface="+mn-cs"/>
              </a:rPr>
              <a:t>ACID</a:t>
            </a:r>
            <a:endParaRPr lang="zh-CN" altLang="zh-CN" sz="1200" b="0" i="0" u="none" strike="noStrike" kern="1200" dirty="0">
              <a:solidFill>
                <a:schemeClr val="tx1"/>
              </a:solidFill>
              <a:effectLst/>
              <a:latin typeface="+mn-lt"/>
              <a:ea typeface="+mn-ea"/>
              <a:cs typeface="+mn-cs"/>
            </a:endParaRPr>
          </a:p>
          <a:p>
            <a:pPr rtl="0" eaLnBrk="1" fontAlgn="t" latinLnBrk="0" hangingPunct="1"/>
            <a:r>
              <a:rPr lang="zh-CN" altLang="zh-CN" sz="1200" b="1" i="0" u="none" strike="noStrike" kern="1200" dirty="0">
                <a:solidFill>
                  <a:schemeClr val="tx1"/>
                </a:solidFill>
                <a:effectLst/>
                <a:latin typeface="+mn-lt"/>
                <a:ea typeface="+mn-ea"/>
                <a:cs typeface="+mn-cs"/>
              </a:rPr>
              <a:t>目标</a:t>
            </a:r>
            <a:endParaRPr lang="zh-CN" altLang="zh-CN" sz="1200" b="0" i="0" u="none" strike="noStrike" kern="1200" dirty="0">
              <a:solidFill>
                <a:schemeClr val="tx1"/>
              </a:solidFill>
              <a:effectLst/>
              <a:latin typeface="+mn-lt"/>
              <a:ea typeface="+mn-ea"/>
              <a:cs typeface="+mn-cs"/>
            </a:endParaRPr>
          </a:p>
          <a:p>
            <a:pPr rtl="0" eaLnBrk="1" fontAlgn="t" latinLnBrk="0" hangingPunct="1"/>
            <a:r>
              <a:rPr lang="zh-CN" altLang="zh-CN" sz="1200" b="1" i="0" u="none" strike="noStrike" kern="1200" dirty="0">
                <a:solidFill>
                  <a:schemeClr val="tx1"/>
                </a:solidFill>
                <a:effectLst/>
                <a:latin typeface="+mn-lt"/>
                <a:ea typeface="+mn-ea"/>
                <a:cs typeface="+mn-cs"/>
              </a:rPr>
              <a:t>其他</a:t>
            </a:r>
            <a:endParaRPr lang="zh-CN" altLang="zh-CN" sz="1200" b="0" i="0" u="none" strike="noStrike" kern="1200" dirty="0">
              <a:solidFill>
                <a:schemeClr val="tx1"/>
              </a:solidFill>
              <a:effectLst/>
              <a:latin typeface="+mn-lt"/>
              <a:ea typeface="+mn-ea"/>
              <a:cs typeface="+mn-cs"/>
            </a:endParaRPr>
          </a:p>
          <a:p>
            <a:pPr rtl="0" eaLnBrk="1" fontAlgn="t" latinLnBrk="0" hangingPunct="1"/>
            <a:r>
              <a:rPr lang="en-US" altLang="zh-CN" sz="1200" b="0" i="0" u="none" strike="noStrike" kern="1200" dirty="0">
                <a:solidFill>
                  <a:schemeClr val="tx1"/>
                </a:solidFill>
                <a:effectLst/>
                <a:latin typeface="+mn-lt"/>
                <a:ea typeface="+mn-ea"/>
                <a:cs typeface="+mn-cs"/>
              </a:rPr>
              <a:t>Nepal</a:t>
            </a:r>
            <a:endParaRPr lang="zh-CN" altLang="zh-CN" sz="1200" b="0" i="0" u="none" strike="noStrike" kern="1200" dirty="0">
              <a:solidFill>
                <a:schemeClr val="tx1"/>
              </a:solidFill>
              <a:effectLst/>
              <a:latin typeface="+mn-lt"/>
              <a:ea typeface="+mn-ea"/>
              <a:cs typeface="+mn-cs"/>
            </a:endParaRPr>
          </a:p>
          <a:p>
            <a:pPr rtl="0" eaLnBrk="1" fontAlgn="t" latinLnBrk="0" hangingPunct="1"/>
            <a:r>
              <a:rPr lang="en-US" altLang="zh-CN" sz="1200" b="0" i="0" u="none" strike="noStrike" kern="1200" dirty="0">
                <a:solidFill>
                  <a:schemeClr val="tx1"/>
                </a:solidFill>
                <a:effectLst/>
                <a:latin typeface="+mn-lt"/>
                <a:ea typeface="+mn-ea"/>
                <a:cs typeface="+mn-cs"/>
              </a:rPr>
              <a:t>2016-2018</a:t>
            </a:r>
            <a:endParaRPr lang="zh-CN" altLang="zh-CN" sz="1200" b="0" i="0" u="none" strike="noStrike" kern="1200" dirty="0">
              <a:solidFill>
                <a:schemeClr val="tx1"/>
              </a:solidFill>
              <a:effectLst/>
              <a:latin typeface="+mn-lt"/>
              <a:ea typeface="+mn-ea"/>
              <a:cs typeface="+mn-cs"/>
            </a:endParaRPr>
          </a:p>
          <a:p>
            <a:pPr rtl="0" eaLnBrk="1" fontAlgn="t" latinLnBrk="0" hangingPunct="1"/>
            <a:r>
              <a:rPr lang="en-US" altLang="zh-CN" sz="1200" b="0" i="0" u="none" strike="noStrike" kern="1200" dirty="0">
                <a:solidFill>
                  <a:schemeClr val="tx1"/>
                </a:solidFill>
                <a:effectLst/>
                <a:latin typeface="+mn-lt"/>
                <a:ea typeface="+mn-ea"/>
                <a:cs typeface="+mn-cs"/>
              </a:rPr>
              <a:t>temporal property graph</a:t>
            </a:r>
            <a:endParaRPr lang="zh-CN" altLang="zh-CN" sz="1200" b="0" i="0" u="none" strike="noStrike" kern="1200" dirty="0">
              <a:solidFill>
                <a:schemeClr val="tx1"/>
              </a:solidFill>
              <a:effectLst/>
              <a:latin typeface="+mn-lt"/>
              <a:ea typeface="+mn-ea"/>
              <a:cs typeface="+mn-cs"/>
            </a:endParaRPr>
          </a:p>
          <a:p>
            <a:pPr rtl="0" eaLnBrk="1" fontAlgn="t" latinLnBrk="0" hangingPunct="1"/>
            <a:r>
              <a:rPr lang="zh-CN" altLang="zh-CN" sz="1200" b="0" i="0" u="none" strike="noStrike" kern="1200" dirty="0">
                <a:solidFill>
                  <a:schemeClr val="tx1"/>
                </a:solidFill>
                <a:effectLst/>
                <a:latin typeface="+mn-lt"/>
                <a:ea typeface="+mn-ea"/>
                <a:cs typeface="+mn-cs"/>
              </a:rPr>
              <a:t>支持</a:t>
            </a:r>
          </a:p>
          <a:p>
            <a:pPr rtl="0" eaLnBrk="1" fontAlgn="t" latinLnBrk="0" hangingPunct="1"/>
            <a:r>
              <a:rPr lang="zh-CN" altLang="zh-CN" sz="1200" b="0" i="0" u="none" strike="noStrike" kern="1200" dirty="0">
                <a:solidFill>
                  <a:schemeClr val="tx1"/>
                </a:solidFill>
                <a:effectLst/>
                <a:latin typeface="+mn-lt"/>
                <a:ea typeface="+mn-ea"/>
                <a:cs typeface="+mn-cs"/>
              </a:rPr>
              <a:t>分析</a:t>
            </a:r>
          </a:p>
          <a:p>
            <a:pPr rtl="0" eaLnBrk="1" fontAlgn="t" latinLnBrk="0" hangingPunct="1"/>
            <a:r>
              <a:rPr lang="en-US" altLang="zh-CN" sz="1200" b="0" i="0" u="none" strike="noStrike" kern="1200" dirty="0">
                <a:solidFill>
                  <a:schemeClr val="tx1"/>
                </a:solidFill>
                <a:effectLst/>
                <a:latin typeface="+mn-lt"/>
                <a:ea typeface="+mn-ea"/>
                <a:cs typeface="+mn-cs"/>
              </a:rPr>
              <a:t>Kineograph</a:t>
            </a:r>
            <a:endParaRPr lang="zh-CN" altLang="zh-CN" sz="1200" b="0" i="0" u="none" strike="noStrike" kern="1200" dirty="0">
              <a:solidFill>
                <a:schemeClr val="tx1"/>
              </a:solidFill>
              <a:effectLst/>
              <a:latin typeface="+mn-lt"/>
              <a:ea typeface="+mn-ea"/>
              <a:cs typeface="+mn-cs"/>
            </a:endParaRPr>
          </a:p>
          <a:p>
            <a:pPr rtl="0" eaLnBrk="1" fontAlgn="t" latinLnBrk="0" hangingPunct="1"/>
            <a:r>
              <a:rPr lang="en-US" altLang="zh-CN" sz="1200" b="0" i="0" u="none" strike="noStrike" kern="1200" dirty="0">
                <a:solidFill>
                  <a:schemeClr val="tx1"/>
                </a:solidFill>
                <a:effectLst/>
                <a:latin typeface="+mn-lt"/>
                <a:ea typeface="+mn-ea"/>
                <a:cs typeface="+mn-cs"/>
              </a:rPr>
              <a:t>2012-2015</a:t>
            </a:r>
            <a:endParaRPr lang="zh-CN" altLang="zh-CN" sz="1200" b="0" i="0" u="none" strike="noStrike" kern="1200" dirty="0">
              <a:solidFill>
                <a:schemeClr val="tx1"/>
              </a:solidFill>
              <a:effectLst/>
              <a:latin typeface="+mn-lt"/>
              <a:ea typeface="+mn-ea"/>
              <a:cs typeface="+mn-cs"/>
            </a:endParaRPr>
          </a:p>
          <a:p>
            <a:pPr rtl="0" eaLnBrk="1" fontAlgn="t" latinLnBrk="0" hangingPunct="1"/>
            <a:r>
              <a:rPr lang="en-US" altLang="zh-CN" sz="1200" b="0" i="0" u="none" strike="noStrike" kern="1200" dirty="0">
                <a:solidFill>
                  <a:schemeClr val="tx1"/>
                </a:solidFill>
                <a:effectLst/>
                <a:latin typeface="+mn-lt"/>
                <a:ea typeface="+mn-ea"/>
                <a:cs typeface="+mn-cs"/>
              </a:rPr>
              <a:t>edge stream</a:t>
            </a:r>
            <a:endParaRPr lang="zh-CN" altLang="zh-CN" sz="1200" b="0" i="0" u="none" strike="noStrike" kern="1200" dirty="0">
              <a:solidFill>
                <a:schemeClr val="tx1"/>
              </a:solidFill>
              <a:effectLst/>
              <a:latin typeface="+mn-lt"/>
              <a:ea typeface="+mn-ea"/>
              <a:cs typeface="+mn-cs"/>
            </a:endParaRPr>
          </a:p>
          <a:p>
            <a:pPr rtl="0" eaLnBrk="1" fontAlgn="t" latinLnBrk="0" hangingPunct="1"/>
            <a:r>
              <a:rPr lang="en-US" altLang="zh-CN" sz="1200" b="0" i="0" u="none" strike="noStrike" kern="1200" dirty="0" err="1">
                <a:solidFill>
                  <a:schemeClr val="tx1"/>
                </a:solidFill>
                <a:effectLst/>
                <a:latin typeface="+mn-lt"/>
                <a:ea typeface="+mn-ea"/>
                <a:cs typeface="+mn-cs"/>
              </a:rPr>
              <a:t>DeltaGraph</a:t>
            </a:r>
            <a:endParaRPr lang="zh-CN" altLang="zh-CN" sz="1200" b="0" i="0" u="none" strike="noStrike" kern="1200" dirty="0">
              <a:solidFill>
                <a:schemeClr val="tx1"/>
              </a:solidFill>
              <a:effectLst/>
              <a:latin typeface="+mn-lt"/>
              <a:ea typeface="+mn-ea"/>
              <a:cs typeface="+mn-cs"/>
            </a:endParaRPr>
          </a:p>
          <a:p>
            <a:pPr rtl="0" eaLnBrk="1" fontAlgn="t" latinLnBrk="0" hangingPunct="1"/>
            <a:r>
              <a:rPr lang="en-US" altLang="zh-CN" sz="1200" b="0" i="0" u="none" strike="noStrike" kern="1200" dirty="0">
                <a:solidFill>
                  <a:schemeClr val="tx1"/>
                </a:solidFill>
                <a:effectLst/>
                <a:latin typeface="+mn-lt"/>
                <a:ea typeface="+mn-ea"/>
                <a:cs typeface="+mn-cs"/>
              </a:rPr>
              <a:t>2013-2016</a:t>
            </a:r>
            <a:endParaRPr lang="zh-CN" altLang="zh-CN" sz="1200" b="0" i="0" u="none" strike="noStrike" kern="1200" dirty="0">
              <a:solidFill>
                <a:schemeClr val="tx1"/>
              </a:solidFill>
              <a:effectLst/>
              <a:latin typeface="+mn-lt"/>
              <a:ea typeface="+mn-ea"/>
              <a:cs typeface="+mn-cs"/>
            </a:endParaRPr>
          </a:p>
          <a:p>
            <a:pPr rtl="0" eaLnBrk="1" fontAlgn="t" latinLnBrk="0" hangingPunct="1"/>
            <a:r>
              <a:rPr lang="en-US" altLang="zh-CN" sz="1200" b="0" i="0" u="none" strike="noStrike" kern="1200" dirty="0">
                <a:solidFill>
                  <a:schemeClr val="tx1"/>
                </a:solidFill>
                <a:effectLst/>
                <a:latin typeface="+mn-lt"/>
                <a:ea typeface="+mn-ea"/>
                <a:cs typeface="+mn-cs"/>
              </a:rPr>
              <a:t>snapshot series</a:t>
            </a:r>
            <a:endParaRPr lang="zh-CN" altLang="zh-CN" sz="1200" b="0" i="0" u="none" strike="noStrike" kern="1200" dirty="0">
              <a:solidFill>
                <a:schemeClr val="tx1"/>
              </a:solidFill>
              <a:effectLst/>
              <a:latin typeface="+mn-lt"/>
              <a:ea typeface="+mn-ea"/>
              <a:cs typeface="+mn-cs"/>
            </a:endParaRPr>
          </a:p>
          <a:p>
            <a:pPr rtl="0" eaLnBrk="1" fontAlgn="t" latinLnBrk="0" hangingPunct="1"/>
            <a:r>
              <a:rPr lang="en-US" altLang="zh-CN" sz="1200" b="0" i="0" u="none" strike="noStrike" kern="1200" dirty="0">
                <a:solidFill>
                  <a:schemeClr val="tx1"/>
                </a:solidFill>
                <a:effectLst/>
                <a:latin typeface="+mn-lt"/>
                <a:ea typeface="+mn-ea"/>
                <a:cs typeface="+mn-cs"/>
              </a:rPr>
              <a:t>G*</a:t>
            </a:r>
            <a:endParaRPr lang="zh-CN" altLang="zh-CN" sz="1200" b="0" i="0" u="none" strike="noStrike" kern="1200" dirty="0">
              <a:solidFill>
                <a:schemeClr val="tx1"/>
              </a:solidFill>
              <a:effectLst/>
              <a:latin typeface="+mn-lt"/>
              <a:ea typeface="+mn-ea"/>
              <a:cs typeface="+mn-cs"/>
            </a:endParaRPr>
          </a:p>
          <a:p>
            <a:pPr rtl="0" eaLnBrk="1" fontAlgn="t" latinLnBrk="0" hangingPunct="1"/>
            <a:r>
              <a:rPr lang="en-US" altLang="zh-CN" sz="1200" b="0" i="0" u="none" strike="noStrike" kern="1200" dirty="0">
                <a:solidFill>
                  <a:schemeClr val="tx1"/>
                </a:solidFill>
                <a:effectLst/>
                <a:latin typeface="+mn-lt"/>
                <a:ea typeface="+mn-ea"/>
                <a:cs typeface="+mn-cs"/>
              </a:rPr>
              <a:t>2015</a:t>
            </a:r>
            <a:endParaRPr lang="zh-CN" altLang="zh-CN" sz="1200" b="0" i="0" u="none" strike="noStrike" kern="1200" dirty="0">
              <a:solidFill>
                <a:schemeClr val="tx1"/>
              </a:solidFill>
              <a:effectLst/>
              <a:latin typeface="+mn-lt"/>
              <a:ea typeface="+mn-ea"/>
              <a:cs typeface="+mn-cs"/>
            </a:endParaRPr>
          </a:p>
          <a:p>
            <a:pPr rtl="0" eaLnBrk="1" fontAlgn="auto" latinLnBrk="0" hangingPunct="1"/>
            <a:r>
              <a:rPr lang="en-US" altLang="zh-CN" sz="1200" b="0" i="0" u="none" strike="noStrike" kern="1200" dirty="0">
                <a:solidFill>
                  <a:schemeClr val="tx1"/>
                </a:solidFill>
                <a:effectLst/>
                <a:latin typeface="+mn-lt"/>
                <a:ea typeface="+mn-ea"/>
                <a:cs typeface="+mn-cs"/>
              </a:rPr>
              <a:t>snapshot series</a:t>
            </a:r>
            <a:endParaRPr lang="zh-CN" altLang="zh-CN" sz="1200" b="0" i="0" u="none" strike="noStrike" kern="1200" dirty="0">
              <a:solidFill>
                <a:schemeClr val="tx1"/>
              </a:solidFill>
              <a:effectLst/>
              <a:latin typeface="+mn-lt"/>
              <a:ea typeface="+mn-ea"/>
              <a:cs typeface="+mn-cs"/>
            </a:endParaRPr>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43</a:t>
            </a:fld>
            <a:endParaRPr lang="zh-CN" altLang="en-US"/>
          </a:p>
        </p:txBody>
      </p:sp>
    </p:spTree>
    <p:extLst>
      <p:ext uri="{BB962C8B-B14F-4D97-AF65-F5344CB8AC3E}">
        <p14:creationId xmlns:p14="http://schemas.microsoft.com/office/powerpoint/2010/main" val="54809265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一个模型所选择的</a:t>
            </a:r>
            <a:r>
              <a:rPr lang="en-US" altLang="zh-CN" dirty="0"/>
              <a:t>Time Domain</a:t>
            </a:r>
            <a:r>
              <a:rPr lang="zh-CN" altLang="en-US"/>
              <a:t>体现了模型</a:t>
            </a:r>
            <a:r>
              <a:rPr lang="zh-CN" altLang="en-US" dirty="0"/>
              <a:t>对于时间本质的理解（本体论的选择）。</a:t>
            </a:r>
            <a:endParaRPr lang="en-US" altLang="zh-CN" dirty="0"/>
          </a:p>
          <a:p>
            <a:endParaRPr lang="en-US" altLang="zh-CN" dirty="0"/>
          </a:p>
          <a:p>
            <a:r>
              <a:rPr lang="en-US" altLang="zh-CN" dirty="0"/>
              <a:t>temporal individual</a:t>
            </a:r>
            <a:r>
              <a:rPr lang="zh-CN" altLang="en-US" dirty="0"/>
              <a:t>目前有三种：</a:t>
            </a:r>
            <a:r>
              <a:rPr lang="en-US" altLang="zh-CN" dirty="0"/>
              <a:t>1</a:t>
            </a:r>
            <a:r>
              <a:rPr lang="zh-CN" altLang="en-US" dirty="0"/>
              <a:t>时间点（两点之间有</a:t>
            </a:r>
            <a:r>
              <a:rPr lang="en-US" altLang="zh-CN" dirty="0"/>
              <a:t>Gap</a:t>
            </a:r>
            <a:r>
              <a:rPr lang="zh-CN" altLang="en-US" dirty="0"/>
              <a:t>），</a:t>
            </a:r>
            <a:r>
              <a:rPr lang="en-US" altLang="zh-CN" dirty="0"/>
              <a:t>2</a:t>
            </a:r>
            <a:r>
              <a:rPr lang="zh-CN" altLang="en-US" dirty="0"/>
              <a:t>时间区间</a:t>
            </a:r>
            <a:endParaRPr lang="en-US" altLang="zh-CN" dirty="0"/>
          </a:p>
          <a:p>
            <a:r>
              <a:rPr lang="en-US" altLang="zh-CN" dirty="0"/>
              <a:t>temporal relation</a:t>
            </a:r>
            <a:r>
              <a:rPr lang="zh-CN" altLang="en-US" dirty="0"/>
              <a:t>有三类：</a:t>
            </a:r>
            <a:r>
              <a:rPr lang="en-US" altLang="zh-CN" dirty="0"/>
              <a:t>1</a:t>
            </a:r>
            <a:r>
              <a:rPr lang="zh-CN" altLang="en-US" dirty="0"/>
              <a:t>线性关系，</a:t>
            </a:r>
            <a:r>
              <a:rPr lang="en-US" altLang="zh-CN" dirty="0"/>
              <a:t>2</a:t>
            </a:r>
            <a:r>
              <a:rPr lang="zh-CN" altLang="en-US" dirty="0"/>
              <a:t>分支关系（用于</a:t>
            </a:r>
            <a:r>
              <a:rPr lang="en-US" altLang="zh-CN" dirty="0"/>
              <a:t>AI</a:t>
            </a:r>
            <a:r>
              <a:rPr lang="zh-CN" altLang="en-US" dirty="0"/>
              <a:t>，构造多重现实），</a:t>
            </a:r>
            <a:r>
              <a:rPr lang="en-US" altLang="zh-CN" dirty="0"/>
              <a:t>3</a:t>
            </a:r>
            <a:r>
              <a:rPr lang="zh-CN" altLang="en-US" dirty="0"/>
              <a:t>循环关系（有周期性的场景，如日历）</a:t>
            </a:r>
            <a:endParaRPr lang="en-US" altLang="zh-CN" dirty="0"/>
          </a:p>
          <a:p>
            <a:endParaRPr lang="en-US" altLang="zh-CN" dirty="0"/>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49</a:t>
            </a:fld>
            <a:endParaRPr lang="zh-CN" altLang="en-US"/>
          </a:p>
        </p:txBody>
      </p:sp>
    </p:spTree>
    <p:extLst>
      <p:ext uri="{BB962C8B-B14F-4D97-AF65-F5344CB8AC3E}">
        <p14:creationId xmlns:p14="http://schemas.microsoft.com/office/powerpoint/2010/main" val="2469635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a:t>历史</a:t>
            </a:r>
            <a:r>
              <a:rPr lang="zh-CN" altLang="en-US" dirty="0"/>
              <a:t>时刻查询：返回全市所有道路在</a:t>
            </a:r>
            <a:r>
              <a:rPr lang="en-US" altLang="zh-CN" dirty="0"/>
              <a:t>2010</a:t>
            </a:r>
            <a:r>
              <a:rPr lang="zh-CN" altLang="en-US" dirty="0"/>
              <a:t>年</a:t>
            </a:r>
            <a:r>
              <a:rPr lang="en-US" altLang="zh-CN" dirty="0"/>
              <a:t>11</a:t>
            </a:r>
            <a:r>
              <a:rPr lang="zh-CN" altLang="en-US" dirty="0"/>
              <a:t>月</a:t>
            </a:r>
            <a:r>
              <a:rPr lang="en-US" altLang="zh-CN" dirty="0"/>
              <a:t>1</a:t>
            </a:r>
            <a:r>
              <a:rPr lang="zh-CN" altLang="en-US" dirty="0"/>
              <a:t>日</a:t>
            </a:r>
            <a:r>
              <a:rPr lang="en-US" altLang="zh-CN" dirty="0"/>
              <a:t>20</a:t>
            </a:r>
            <a:r>
              <a:rPr lang="zh-CN" altLang="en-US" dirty="0"/>
              <a:t>点</a:t>
            </a:r>
            <a:r>
              <a:rPr lang="en-US" altLang="zh-CN" dirty="0"/>
              <a:t>30</a:t>
            </a:r>
            <a:r>
              <a:rPr lang="zh-CN" altLang="en-US" dirty="0"/>
              <a:t>分的交通情况</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时间段统计：返回全市所有道路在</a:t>
            </a:r>
            <a:r>
              <a:rPr lang="en-US" altLang="zh-CN" dirty="0"/>
              <a:t>2010</a:t>
            </a:r>
            <a:r>
              <a:rPr lang="zh-CN" altLang="en-US" dirty="0"/>
              <a:t>年</a:t>
            </a:r>
            <a:r>
              <a:rPr lang="en-US" altLang="zh-CN" dirty="0"/>
              <a:t>11</a:t>
            </a:r>
            <a:r>
              <a:rPr lang="zh-CN" altLang="en-US" dirty="0"/>
              <a:t>月</a:t>
            </a:r>
            <a:r>
              <a:rPr lang="en-US" altLang="zh-CN" dirty="0"/>
              <a:t>1</a:t>
            </a:r>
            <a:r>
              <a:rPr lang="zh-CN" altLang="en-US" dirty="0"/>
              <a:t>日</a:t>
            </a:r>
            <a:r>
              <a:rPr lang="en-US" altLang="zh-CN" dirty="0"/>
              <a:t>08:00~09:00</a:t>
            </a:r>
            <a:r>
              <a:rPr lang="zh-CN" altLang="en-US" dirty="0"/>
              <a:t>的总体交通情况</a:t>
            </a:r>
            <a:r>
              <a:rPr lang="en-US" altLang="zh-CN" dirty="0"/>
              <a:t>【</a:t>
            </a:r>
            <a:r>
              <a:rPr lang="zh-CN" altLang="en-US" dirty="0"/>
              <a:t>目的是发现拥堵情况最严重的道路（区域）</a:t>
            </a:r>
            <a:r>
              <a:rPr lang="en-US" altLang="zh-CN" dirty="0"/>
              <a:t>】</a:t>
            </a:r>
            <a:endParaRPr lang="zh-CN" altLang="en-US" dirty="0"/>
          </a:p>
          <a:p>
            <a:r>
              <a:rPr lang="zh-CN" altLang="en-US" dirty="0"/>
              <a:t>最早到达：</a:t>
            </a:r>
            <a:r>
              <a:rPr lang="en-US" altLang="zh-CN" dirty="0"/>
              <a:t>2010</a:t>
            </a:r>
            <a:r>
              <a:rPr lang="zh-CN" altLang="en-US" dirty="0"/>
              <a:t>年</a:t>
            </a:r>
            <a:r>
              <a:rPr lang="en-US" altLang="zh-CN" dirty="0"/>
              <a:t>10</a:t>
            </a:r>
            <a:r>
              <a:rPr lang="zh-CN" altLang="en-US" dirty="0"/>
              <a:t>月</a:t>
            </a:r>
            <a:r>
              <a:rPr lang="en-US" altLang="zh-CN" dirty="0"/>
              <a:t>1</a:t>
            </a:r>
            <a:r>
              <a:rPr lang="zh-CN" altLang="en-US" dirty="0"/>
              <a:t>日</a:t>
            </a:r>
            <a:r>
              <a:rPr lang="en-US" altLang="zh-CN" dirty="0"/>
              <a:t>09:00</a:t>
            </a:r>
            <a:r>
              <a:rPr lang="zh-CN" altLang="en-US" dirty="0"/>
              <a:t>从北航去天安门最早什么时候到？怎么走？</a:t>
            </a:r>
          </a:p>
          <a:p>
            <a:r>
              <a:rPr lang="zh-CN" altLang="en-US" dirty="0"/>
              <a:t>最快到达：</a:t>
            </a:r>
            <a:r>
              <a:rPr lang="en-US" altLang="zh-CN" dirty="0"/>
              <a:t>2010</a:t>
            </a:r>
            <a:r>
              <a:rPr lang="zh-CN" altLang="en-US" dirty="0"/>
              <a:t>年</a:t>
            </a:r>
            <a:r>
              <a:rPr lang="en-US" altLang="zh-CN" dirty="0"/>
              <a:t>10</a:t>
            </a:r>
            <a:r>
              <a:rPr lang="zh-CN" altLang="en-US" dirty="0"/>
              <a:t>月</a:t>
            </a:r>
            <a:r>
              <a:rPr lang="en-US" altLang="zh-CN" dirty="0"/>
              <a:t>1</a:t>
            </a:r>
            <a:r>
              <a:rPr lang="zh-CN" altLang="en-US" dirty="0"/>
              <a:t>日上午从北航去天安门最快要多长时间？何时出发？怎么走？</a:t>
            </a:r>
          </a:p>
          <a:p>
            <a:r>
              <a:rPr lang="zh-CN" altLang="en-US" dirty="0"/>
              <a:t>最晚出发：</a:t>
            </a:r>
            <a:r>
              <a:rPr lang="en-US" altLang="zh-CN" dirty="0"/>
              <a:t>2010</a:t>
            </a:r>
            <a:r>
              <a:rPr lang="zh-CN" altLang="en-US" dirty="0"/>
              <a:t>年</a:t>
            </a:r>
            <a:r>
              <a:rPr lang="en-US" altLang="zh-CN" dirty="0"/>
              <a:t>10</a:t>
            </a:r>
            <a:r>
              <a:rPr lang="zh-CN" altLang="en-US" dirty="0"/>
              <a:t>月</a:t>
            </a:r>
            <a:r>
              <a:rPr lang="en-US" altLang="zh-CN" dirty="0"/>
              <a:t>1</a:t>
            </a:r>
            <a:r>
              <a:rPr lang="zh-CN" altLang="en-US" dirty="0"/>
              <a:t>日</a:t>
            </a:r>
            <a:r>
              <a:rPr lang="en-US" altLang="zh-CN" dirty="0"/>
              <a:t>05:00</a:t>
            </a:r>
            <a:r>
              <a:rPr lang="zh-CN" altLang="en-US" dirty="0"/>
              <a:t>前要从北航赶到天安门，最晚什么时候出发？怎么走？</a:t>
            </a:r>
          </a:p>
          <a:p>
            <a:r>
              <a:rPr lang="zh-CN" altLang="en-US" dirty="0"/>
              <a:t>可达性分析：</a:t>
            </a:r>
            <a:r>
              <a:rPr lang="en-US" altLang="zh-CN" dirty="0"/>
              <a:t>2010</a:t>
            </a:r>
            <a:r>
              <a:rPr lang="zh-CN" altLang="en-US" dirty="0"/>
              <a:t>年</a:t>
            </a:r>
            <a:r>
              <a:rPr lang="en-US" altLang="zh-CN" dirty="0"/>
              <a:t>10</a:t>
            </a:r>
            <a:r>
              <a:rPr lang="zh-CN" altLang="en-US" dirty="0"/>
              <a:t>月</a:t>
            </a:r>
            <a:r>
              <a:rPr lang="en-US" altLang="zh-CN" dirty="0"/>
              <a:t>1</a:t>
            </a:r>
            <a:r>
              <a:rPr lang="zh-CN" altLang="en-US" dirty="0"/>
              <a:t>日</a:t>
            </a:r>
            <a:r>
              <a:rPr lang="en-US" altLang="zh-CN" dirty="0"/>
              <a:t>07:00</a:t>
            </a:r>
            <a:r>
              <a:rPr lang="zh-CN" altLang="en-US" dirty="0"/>
              <a:t>从北航出发，</a:t>
            </a:r>
            <a:r>
              <a:rPr lang="en-US" altLang="zh-CN" dirty="0"/>
              <a:t>1</a:t>
            </a:r>
            <a:r>
              <a:rPr lang="zh-CN" altLang="en-US" dirty="0"/>
              <a:t>小时内最快能到哪些地方？</a:t>
            </a:r>
          </a:p>
          <a:p>
            <a:endParaRPr lang="en-US" altLang="zh-CN" dirty="0"/>
          </a:p>
          <a:p>
            <a:r>
              <a:rPr lang="zh-CN" altLang="en-US" dirty="0"/>
              <a:t>右上图为</a:t>
            </a:r>
            <a:r>
              <a:rPr lang="en-US" altLang="zh-CN" sz="1200" kern="1200" dirty="0">
                <a:solidFill>
                  <a:schemeClr val="tx1"/>
                </a:solidFill>
                <a:effectLst/>
                <a:latin typeface="+mn-lt"/>
                <a:ea typeface="+mn-ea"/>
                <a:cs typeface="+mn-cs"/>
              </a:rPr>
              <a:t>2018</a:t>
            </a:r>
            <a:r>
              <a:rPr lang="zh-CN" altLang="en-US" sz="1200" kern="1200" dirty="0">
                <a:solidFill>
                  <a:schemeClr val="tx1"/>
                </a:solidFill>
                <a:effectLst/>
                <a:latin typeface="+mn-lt"/>
                <a:ea typeface="+mn-ea"/>
                <a:cs typeface="+mn-cs"/>
              </a:rPr>
              <a:t>年</a:t>
            </a:r>
            <a:r>
              <a:rPr lang="en-US" altLang="zh-CN" sz="1200" kern="1200" dirty="0">
                <a:solidFill>
                  <a:schemeClr val="tx1"/>
                </a:solidFill>
                <a:effectLst/>
                <a:latin typeface="+mn-lt"/>
                <a:ea typeface="+mn-ea"/>
                <a:cs typeface="+mn-cs"/>
              </a:rPr>
              <a:t>12</a:t>
            </a:r>
            <a:r>
              <a:rPr lang="zh-CN" altLang="en-US" sz="1200" kern="1200" dirty="0">
                <a:solidFill>
                  <a:schemeClr val="tx1"/>
                </a:solidFill>
                <a:effectLst/>
                <a:latin typeface="+mn-lt"/>
                <a:ea typeface="+mn-ea"/>
                <a:cs typeface="+mn-cs"/>
              </a:rPr>
              <a:t>月</a:t>
            </a:r>
            <a:r>
              <a:rPr lang="en-US" altLang="zh-CN" sz="1200" kern="1200" dirty="0">
                <a:solidFill>
                  <a:schemeClr val="tx1"/>
                </a:solidFill>
                <a:effectLst/>
                <a:latin typeface="+mn-lt"/>
                <a:ea typeface="+mn-ea"/>
                <a:cs typeface="+mn-cs"/>
              </a:rPr>
              <a:t>29</a:t>
            </a:r>
            <a:r>
              <a:rPr lang="zh-CN" altLang="en-US" sz="1200" kern="1200" dirty="0">
                <a:solidFill>
                  <a:schemeClr val="tx1"/>
                </a:solidFill>
                <a:effectLst/>
                <a:latin typeface="+mn-lt"/>
                <a:ea typeface="+mn-ea"/>
                <a:cs typeface="+mn-cs"/>
              </a:rPr>
              <a:t>日下午</a:t>
            </a:r>
            <a:r>
              <a:rPr lang="en-US" altLang="zh-CN" sz="1200" kern="1200" dirty="0">
                <a:solidFill>
                  <a:schemeClr val="tx1"/>
                </a:solidFill>
                <a:effectLst/>
                <a:latin typeface="+mn-lt"/>
                <a:ea typeface="+mn-ea"/>
                <a:cs typeface="+mn-cs"/>
              </a:rPr>
              <a:t>5</a:t>
            </a:r>
            <a:r>
              <a:rPr lang="zh-CN" altLang="en-US" sz="1200" kern="1200" dirty="0">
                <a:solidFill>
                  <a:schemeClr val="tx1"/>
                </a:solidFill>
                <a:effectLst/>
                <a:latin typeface="+mn-lt"/>
                <a:ea typeface="+mn-ea"/>
                <a:cs typeface="+mn-cs"/>
              </a:rPr>
              <a:t>点的北京市路况，及“从北航驾车至北京站”的路线规划。来自百度地图</a:t>
            </a:r>
            <a:endParaRPr lang="en-US" altLang="zh-CN" sz="1200" kern="1200" dirty="0">
              <a:solidFill>
                <a:schemeClr val="tx1"/>
              </a:solidFill>
              <a:effectLst/>
              <a:latin typeface="+mn-lt"/>
              <a:ea typeface="+mn-ea"/>
              <a:cs typeface="+mn-cs"/>
            </a:endParaRPr>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5</a:t>
            </a:fld>
            <a:endParaRPr lang="zh-CN" altLang="en-US"/>
          </a:p>
        </p:txBody>
      </p:sp>
    </p:spTree>
    <p:extLst>
      <p:ext uri="{BB962C8B-B14F-4D97-AF65-F5344CB8AC3E}">
        <p14:creationId xmlns:p14="http://schemas.microsoft.com/office/powerpoint/2010/main" val="2414470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dirty="0"/>
              <a:t>Time Dimension</a:t>
            </a:r>
            <a:r>
              <a:rPr lang="zh-CN" altLang="en-US" dirty="0"/>
              <a:t>反映了模型所关心的是数据中的哪种时间。</a:t>
            </a:r>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50</a:t>
            </a:fld>
            <a:endParaRPr lang="zh-CN" altLang="en-US"/>
          </a:p>
        </p:txBody>
      </p:sp>
    </p:spTree>
    <p:extLst>
      <p:ext uri="{BB962C8B-B14F-4D97-AF65-F5344CB8AC3E}">
        <p14:creationId xmlns:p14="http://schemas.microsoft.com/office/powerpoint/2010/main" val="16531766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The management of temporal aspects has been achieved by building time into the data model objects.</a:t>
            </a:r>
            <a:r>
              <a:rPr lang="en-US" altLang="zh-CN" dirty="0"/>
              <a:t> </a:t>
            </a:r>
          </a:p>
          <a:p>
            <a:r>
              <a:rPr lang="zh-CN" altLang="en-US" dirty="0"/>
              <a:t>模型中需要把时间与数据对象进行结合（</a:t>
            </a:r>
            <a:r>
              <a:rPr lang="en-US" altLang="zh-CN" dirty="0"/>
              <a:t>timestamping</a:t>
            </a:r>
            <a:r>
              <a:rPr lang="zh-CN" altLang="en-US" dirty="0"/>
              <a:t>），这里讲的是使用何种类型的时间，后面的</a:t>
            </a:r>
            <a:r>
              <a:rPr lang="en-US" altLang="zh-CN" dirty="0"/>
              <a:t>timestamping</a:t>
            </a:r>
            <a:r>
              <a:rPr lang="zh-CN" altLang="en-US" dirty="0"/>
              <a:t>讲结合的方式。</a:t>
            </a:r>
            <a:br>
              <a:rPr lang="en-US" altLang="zh-CN" dirty="0"/>
            </a:br>
            <a:r>
              <a:rPr lang="zh-CN" altLang="en-US" dirty="0"/>
              <a:t>（点、区间、集合</a:t>
            </a:r>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51</a:t>
            </a:fld>
            <a:endParaRPr lang="zh-CN" altLang="en-US"/>
          </a:p>
        </p:txBody>
      </p:sp>
    </p:spTree>
    <p:extLst>
      <p:ext uri="{BB962C8B-B14F-4D97-AF65-F5344CB8AC3E}">
        <p14:creationId xmlns:p14="http://schemas.microsoft.com/office/powerpoint/2010/main" val="416927689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52</a:t>
            </a:fld>
            <a:endParaRPr lang="zh-CN" altLang="en-US"/>
          </a:p>
        </p:txBody>
      </p:sp>
    </p:spTree>
    <p:extLst>
      <p:ext uri="{BB962C8B-B14F-4D97-AF65-F5344CB8AC3E}">
        <p14:creationId xmlns:p14="http://schemas.microsoft.com/office/powerpoint/2010/main" val="357254489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53</a:t>
            </a:fld>
            <a:endParaRPr lang="zh-CN" altLang="en-US"/>
          </a:p>
        </p:txBody>
      </p:sp>
    </p:spTree>
    <p:extLst>
      <p:ext uri="{BB962C8B-B14F-4D97-AF65-F5344CB8AC3E}">
        <p14:creationId xmlns:p14="http://schemas.microsoft.com/office/powerpoint/2010/main" val="309370824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dirty="0"/>
              <a:t>Time interval</a:t>
            </a:r>
            <a:r>
              <a:rPr lang="zh-CN" altLang="en-US" dirty="0"/>
              <a:t>有两种定义，第二种定义用于</a:t>
            </a:r>
            <a:r>
              <a:rPr lang="en-US" altLang="zh-CN" dirty="0"/>
              <a:t>SQL</a:t>
            </a:r>
            <a:r>
              <a:rPr lang="zh-CN" altLang="en-US" dirty="0"/>
              <a:t>语言，但是结合</a:t>
            </a:r>
            <a:r>
              <a:rPr lang="en-US" altLang="zh-CN" dirty="0"/>
              <a:t>time period</a:t>
            </a:r>
            <a:r>
              <a:rPr lang="zh-CN" altLang="en-US" dirty="0"/>
              <a:t>意思就唯一了（相当于</a:t>
            </a:r>
            <a:r>
              <a:rPr lang="en-US" altLang="zh-CN" dirty="0"/>
              <a:t>time period</a:t>
            </a:r>
            <a:r>
              <a:rPr lang="zh-CN" altLang="en-US" dirty="0"/>
              <a:t>是</a:t>
            </a:r>
            <a:r>
              <a:rPr lang="en-US" altLang="zh-CN" dirty="0"/>
              <a:t>time interval</a:t>
            </a:r>
            <a:r>
              <a:rPr lang="zh-CN" altLang="en-US" dirty="0"/>
              <a:t>的第一种定义）</a:t>
            </a:r>
            <a:r>
              <a:rPr lang="en-US" altLang="zh-CN" dirty="0"/>
              <a:t>An interval is a directed duration of time. A duration is an amount of time with known length, but no specific starting or ending instants. For example, the duration “1 week” is known to have a length of 7 days, but can refer to any block of seven consecutive days. An interval is either positive, denoting forward motion of time, or negative, denoting backwards motion in time. </a:t>
            </a:r>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54</a:t>
            </a:fld>
            <a:endParaRPr lang="zh-CN" altLang="en-US"/>
          </a:p>
        </p:txBody>
      </p:sp>
    </p:spTree>
    <p:extLst>
      <p:ext uri="{BB962C8B-B14F-4D97-AF65-F5344CB8AC3E}">
        <p14:creationId xmlns:p14="http://schemas.microsoft.com/office/powerpoint/2010/main" val="184713384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55</a:t>
            </a:fld>
            <a:endParaRPr lang="zh-CN" altLang="en-US"/>
          </a:p>
        </p:txBody>
      </p:sp>
    </p:spTree>
    <p:extLst>
      <p:ext uri="{BB962C8B-B14F-4D97-AF65-F5344CB8AC3E}">
        <p14:creationId xmlns:p14="http://schemas.microsoft.com/office/powerpoint/2010/main" val="39863860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effectLst/>
              </a:rPr>
              <a:t>这是描述两种对数据的不同语义的建模方式。</a:t>
            </a:r>
            <a:endParaRPr lang="en-US" altLang="zh-CN" dirty="0">
              <a:effectLst/>
            </a:endParaRPr>
          </a:p>
          <a:p>
            <a:r>
              <a:rPr lang="en-US" altLang="zh-CN" dirty="0"/>
              <a:t>non-first-normal-form </a:t>
            </a:r>
            <a:r>
              <a:rPr lang="zh-CN" altLang="en-US" dirty="0"/>
              <a:t>不满足第一范式</a:t>
            </a:r>
            <a:endParaRPr lang="en-US" altLang="zh-CN" dirty="0"/>
          </a:p>
          <a:p>
            <a:r>
              <a:rPr lang="zh-CN" altLang="en-US" dirty="0"/>
              <a:t>在时态关系模型刚提出来的时候被提出来过，但是现在几乎没有人在用了。我认为原因是这种模型不如</a:t>
            </a:r>
            <a:r>
              <a:rPr lang="en-US" altLang="zh-CN" dirty="0"/>
              <a:t>tuple</a:t>
            </a:r>
            <a:r>
              <a:rPr lang="zh-CN" altLang="en-US" dirty="0"/>
              <a:t>的简单明了。</a:t>
            </a:r>
            <a:endParaRPr lang="en-US" altLang="zh-CN" dirty="0"/>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56</a:t>
            </a:fld>
            <a:endParaRPr lang="zh-CN" altLang="en-US"/>
          </a:p>
        </p:txBody>
      </p:sp>
    </p:spTree>
    <p:extLst>
      <p:ext uri="{BB962C8B-B14F-4D97-AF65-F5344CB8AC3E}">
        <p14:creationId xmlns:p14="http://schemas.microsoft.com/office/powerpoint/2010/main" val="25788040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sz="1200" b="0" i="0" u="none" strike="noStrike" kern="1200" baseline="0" dirty="0">
                <a:solidFill>
                  <a:schemeClr val="tx1"/>
                </a:solidFill>
                <a:latin typeface="+mn-lt"/>
                <a:ea typeface="+mn-ea"/>
                <a:cs typeface="+mn-cs"/>
              </a:rPr>
              <a:t>For instance, relation Rental in Fig. 2(a) uses time points as timestamps, but adopts an interval-based semantics, as information on the rental periods is preserved by using the additional </a:t>
            </a:r>
            <a:r>
              <a:rPr lang="en-US" altLang="zh-CN" sz="1200" b="0" i="0" u="none" strike="noStrike" kern="1200" baseline="0" dirty="0" err="1">
                <a:solidFill>
                  <a:schemeClr val="tx1"/>
                </a:solidFill>
                <a:latin typeface="+mn-lt"/>
                <a:ea typeface="+mn-ea"/>
                <a:cs typeface="+mn-cs"/>
              </a:rPr>
              <a:t>SeqNo</a:t>
            </a:r>
            <a:r>
              <a:rPr lang="en-US" altLang="zh-CN" sz="1200" b="0" i="0" u="none" strike="noStrike" kern="1200" baseline="0" dirty="0">
                <a:solidFill>
                  <a:schemeClr val="tx1"/>
                </a:solidFill>
                <a:latin typeface="+mn-lt"/>
                <a:ea typeface="+mn-ea"/>
                <a:cs typeface="+mn-cs"/>
              </a:rPr>
              <a:t> attribute. Similarly, a relation that uses interval timestamps may adopt either a point-based semantics or an interval-based semantics. The corresponding models are referred to as, respectively, weak interval-based model and strong interval-based model – see Figs. 2(b) and (c).</a:t>
            </a:r>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57</a:t>
            </a:fld>
            <a:endParaRPr lang="zh-CN" altLang="en-US"/>
          </a:p>
        </p:txBody>
      </p:sp>
    </p:spTree>
    <p:extLst>
      <p:ext uri="{BB962C8B-B14F-4D97-AF65-F5344CB8AC3E}">
        <p14:creationId xmlns:p14="http://schemas.microsoft.com/office/powerpoint/2010/main" val="379939735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effectLst/>
              </a:rPr>
              <a:t>这是描述两种对数据的不同语义的建模方式。</a:t>
            </a:r>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58</a:t>
            </a:fld>
            <a:endParaRPr lang="zh-CN" altLang="en-US"/>
          </a:p>
        </p:txBody>
      </p:sp>
    </p:spTree>
    <p:extLst>
      <p:ext uri="{BB962C8B-B14F-4D97-AF65-F5344CB8AC3E}">
        <p14:creationId xmlns:p14="http://schemas.microsoft.com/office/powerpoint/2010/main" val="38649427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effectLst/>
              </a:rPr>
              <a:t>这是描述</a:t>
            </a:r>
            <a:r>
              <a:rPr lang="en-US" altLang="zh-CN" dirty="0">
                <a:effectLst/>
              </a:rPr>
              <a:t>3</a:t>
            </a:r>
            <a:r>
              <a:rPr lang="zh-CN" altLang="en-US" dirty="0">
                <a:effectLst/>
              </a:rPr>
              <a:t>种对不同语义的查询的处理模式。按照那个百科的说法是“如何在时态数据库上</a:t>
            </a:r>
            <a:r>
              <a:rPr lang="en-US" altLang="zh-CN" dirty="0">
                <a:effectLst/>
              </a:rPr>
              <a:t>evaluate</a:t>
            </a:r>
            <a:r>
              <a:rPr lang="zh-CN" altLang="en-US" dirty="0">
                <a:effectLst/>
              </a:rPr>
              <a:t>非时态的查询”，见</a:t>
            </a:r>
            <a:r>
              <a:rPr lang="en-US" altLang="zh-CN" dirty="0">
                <a:effectLst/>
              </a:rPr>
              <a:t>Sequenced Semantics</a:t>
            </a:r>
            <a:r>
              <a:rPr lang="zh-CN" altLang="en-US" dirty="0">
                <a:effectLst/>
              </a:rPr>
              <a:t>词条的</a:t>
            </a:r>
            <a:r>
              <a:rPr lang="en-US" altLang="zh-CN" dirty="0">
                <a:effectLst/>
              </a:rPr>
              <a:t>Key Points</a:t>
            </a:r>
            <a:r>
              <a:rPr lang="zh-CN" altLang="en-US" dirty="0">
                <a:effectLst/>
              </a:rPr>
              <a:t>：</a:t>
            </a:r>
            <a:endParaRPr lang="en-US" altLang="zh-CN" dirty="0">
              <a:effectLst/>
            </a:endParaRPr>
          </a:p>
          <a:p>
            <a:r>
              <a:rPr lang="en-US" altLang="zh-CN" dirty="0"/>
              <a:t>A question that has intrigued temporal database researchers for years is how to systematically generalize non-temporal query language statements, i.e., queries on non-temporal databases, to apply to corresponding temporal databases. A prominent approach is to view a temporal database as a sequence of non-temporal databases. Then a non-temporal statement is rendered temporal by applying it to each non-temporal database, followed by integration of the non-temporal results into a temporal result. Sequenced semantics formalizes this approach and is based on three concepts: S-reducibility, extended S-reducibility, and interval preservation.</a:t>
            </a:r>
            <a:endParaRPr lang="en-US" altLang="zh-CN" dirty="0">
              <a:effectLst/>
            </a:endParaRPr>
          </a:p>
          <a:p>
            <a:endParaRPr lang="en-US" altLang="zh-CN" dirty="0">
              <a:effectLst/>
            </a:endParaRPr>
          </a:p>
          <a:p>
            <a:r>
              <a:rPr lang="en-US" altLang="zh-CN" dirty="0">
                <a:effectLst/>
              </a:rPr>
              <a:t>Non-Sequenced</a:t>
            </a:r>
            <a:r>
              <a:rPr lang="zh-CN" altLang="en-US" dirty="0">
                <a:effectLst/>
              </a:rPr>
              <a:t>这种是说我就把时间看做一个特殊类型的属性，其他的所有都交给用户。这就和查非时态的数据库是一样的，只不过他提供一些</a:t>
            </a:r>
            <a:r>
              <a:rPr lang="en-US" altLang="zh-CN" dirty="0">
                <a:effectLst/>
              </a:rPr>
              <a:t>predicate</a:t>
            </a:r>
            <a:r>
              <a:rPr lang="zh-CN" altLang="en-US" dirty="0">
                <a:effectLst/>
              </a:rPr>
              <a:t>、</a:t>
            </a:r>
            <a:r>
              <a:rPr lang="en-US" altLang="zh-CN" dirty="0">
                <a:effectLst/>
              </a:rPr>
              <a:t>function</a:t>
            </a:r>
            <a:r>
              <a:rPr lang="zh-CN" altLang="en-US" dirty="0">
                <a:effectLst/>
              </a:rPr>
              <a:t>和数据类型方便查询。</a:t>
            </a:r>
            <a:endParaRPr lang="en-US" altLang="zh-CN" dirty="0">
              <a:effectLst/>
            </a:endParaRPr>
          </a:p>
          <a:p>
            <a:r>
              <a:rPr lang="en-US" altLang="zh-CN" dirty="0">
                <a:effectLst/>
              </a:rPr>
              <a:t>Current</a:t>
            </a:r>
            <a:r>
              <a:rPr lang="zh-CN" altLang="en-US" dirty="0">
                <a:effectLst/>
              </a:rPr>
              <a:t>这种是说来的这些查询只在</a:t>
            </a:r>
            <a:r>
              <a:rPr lang="en-US" altLang="zh-CN" dirty="0">
                <a:effectLst/>
              </a:rPr>
              <a:t>current</a:t>
            </a:r>
            <a:r>
              <a:rPr lang="zh-CN" altLang="en-US" dirty="0">
                <a:effectLst/>
              </a:rPr>
              <a:t>的状态下</a:t>
            </a:r>
            <a:r>
              <a:rPr lang="en-US" altLang="zh-CN" dirty="0">
                <a:effectLst/>
              </a:rPr>
              <a:t>evaluate</a:t>
            </a:r>
            <a:r>
              <a:rPr lang="zh-CN" altLang="en-US" dirty="0">
                <a:effectLst/>
              </a:rPr>
              <a:t>，也就是只能查当前时刻（这就成了一个非时态的了），如果要查历史，那么再加一个</a:t>
            </a:r>
            <a:r>
              <a:rPr lang="en-US" altLang="zh-CN" dirty="0">
                <a:effectLst/>
              </a:rPr>
              <a:t>time travel</a:t>
            </a:r>
            <a:r>
              <a:rPr lang="zh-CN" altLang="en-US" dirty="0">
                <a:effectLst/>
              </a:rPr>
              <a:t>的查询，来在历史上某个时刻（也是一个非时态的数据库的</a:t>
            </a:r>
            <a:r>
              <a:rPr lang="en-US" altLang="zh-CN" dirty="0">
                <a:effectLst/>
              </a:rPr>
              <a:t>snapshot</a:t>
            </a:r>
            <a:r>
              <a:rPr lang="zh-CN" altLang="en-US" dirty="0">
                <a:effectLst/>
              </a:rPr>
              <a:t>）上</a:t>
            </a:r>
            <a:r>
              <a:rPr lang="en-US" altLang="zh-CN" dirty="0">
                <a:effectLst/>
              </a:rPr>
              <a:t>evaluate</a:t>
            </a:r>
            <a:r>
              <a:rPr lang="zh-CN" altLang="en-US" dirty="0">
                <a:effectLst/>
              </a:rPr>
              <a:t>这个查询。</a:t>
            </a:r>
            <a:endParaRPr lang="en-US" altLang="zh-CN" dirty="0">
              <a:effectLst/>
            </a:endParaRPr>
          </a:p>
          <a:p>
            <a:r>
              <a:rPr lang="en-US" altLang="zh-CN" dirty="0">
                <a:effectLst/>
              </a:rPr>
              <a:t>Sequence</a:t>
            </a:r>
            <a:r>
              <a:rPr lang="zh-CN" altLang="en-US" dirty="0">
                <a:effectLst/>
              </a:rPr>
              <a:t>这个是说我自动把这个非时态的查询在每个</a:t>
            </a:r>
            <a:r>
              <a:rPr lang="en-US" altLang="zh-CN" dirty="0">
                <a:effectLst/>
              </a:rPr>
              <a:t>snapshot</a:t>
            </a:r>
            <a:r>
              <a:rPr lang="zh-CN" altLang="en-US" dirty="0">
                <a:effectLst/>
              </a:rPr>
              <a:t>上</a:t>
            </a:r>
            <a:r>
              <a:rPr lang="en-US" altLang="zh-CN" dirty="0">
                <a:effectLst/>
              </a:rPr>
              <a:t>evaluate</a:t>
            </a:r>
            <a:r>
              <a:rPr lang="zh-CN" altLang="en-US" dirty="0">
                <a:effectLst/>
              </a:rPr>
              <a:t>这个查询并把结果返回为一个时态相关的结果。</a:t>
            </a:r>
            <a:endParaRPr lang="en-US" altLang="zh-CN" dirty="0">
              <a:effectLst/>
            </a:endParaRPr>
          </a:p>
          <a:p>
            <a:endParaRPr lang="en-US" altLang="zh-CN" dirty="0">
              <a:effectLst/>
            </a:endParaRPr>
          </a:p>
          <a:p>
            <a:r>
              <a:rPr lang="zh-CN" altLang="en-US" dirty="0">
                <a:effectLst/>
              </a:rPr>
              <a:t>后面两种我认为表达力太有限。而且我们做的也是第一种，因为这个问题问的本身就有限制，所谓非时态数据库上的查询本身就难以表达很多时态相关的查询。另外是因为第一种实现起来较简单（虽然用户用着很复杂）</a:t>
            </a:r>
            <a:endParaRPr lang="en-US" altLang="zh-CN" dirty="0">
              <a:effectLst/>
            </a:endParaRPr>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59</a:t>
            </a:fld>
            <a:endParaRPr lang="zh-CN" altLang="en-US"/>
          </a:p>
        </p:txBody>
      </p:sp>
    </p:spTree>
    <p:extLst>
      <p:ext uri="{BB962C8B-B14F-4D97-AF65-F5344CB8AC3E}">
        <p14:creationId xmlns:p14="http://schemas.microsoft.com/office/powerpoint/2010/main" val="1913050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en-US" altLang="zh-CN"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6</a:t>
            </a:fld>
            <a:endParaRPr lang="zh-CN" altLang="en-US"/>
          </a:p>
        </p:txBody>
      </p:sp>
    </p:spTree>
    <p:extLst>
      <p:ext uri="{BB962C8B-B14F-4D97-AF65-F5344CB8AC3E}">
        <p14:creationId xmlns:p14="http://schemas.microsoft.com/office/powerpoint/2010/main" val="35685703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In a query or update statement, temporal projection pairs the computed facts with their associated times, usually derived from the associated times of the underlying facts. The generic notion of temporal projection may be applied to various specific time dimensions. For example, valid-time projection associates with derived facts the times at which they are valid, usually based on the valid times of the underlying facts.</a:t>
            </a:r>
            <a:r>
              <a:rPr lang="en-US" altLang="zh-CN" dirty="0"/>
              <a:t> </a:t>
            </a:r>
            <a:br>
              <a:rPr lang="en-US" altLang="zh-CN" dirty="0"/>
            </a:br>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60</a:t>
            </a:fld>
            <a:endParaRPr lang="zh-CN" altLang="en-US"/>
          </a:p>
        </p:txBody>
      </p:sp>
    </p:spTree>
    <p:extLst>
      <p:ext uri="{BB962C8B-B14F-4D97-AF65-F5344CB8AC3E}">
        <p14:creationId xmlns:p14="http://schemas.microsoft.com/office/powerpoint/2010/main" val="275007954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In database management, aggregation denotes the process of consolidating or summarizing a database instance, this is typically done by creating so-called aggregation groups of elements in the argument database instance and then applying an aggregate function to each group, thus obtaining an aggregate value for each group that is then associated with each element in the group. In a relational database context, the instances are relations and the elements are tuples. Aggregation groups are then typically formed by partitioning the tuples based on the values of one or more attributes so that tuples with identical values for these attributes are assigned to the same group. An aggregate function, e.g., sum, avg, or min, is then applied to another attribute to obtain a single value for each group that is assigned to each tuple in the group as a value of a new attribute. Relational projection is used for eliminating detail from aggregation results.</a:t>
            </a:r>
            <a:r>
              <a:rPr lang="en-US" altLang="zh-CN" dirty="0"/>
              <a:t> </a:t>
            </a:r>
          </a:p>
          <a:p>
            <a:endParaRPr lang="en-US" altLang="zh-CN" dirty="0"/>
          </a:p>
          <a:p>
            <a:r>
              <a:rPr lang="en-US" altLang="zh-CN" sz="1200" b="0" i="0" kern="1200" dirty="0">
                <a:solidFill>
                  <a:schemeClr val="tx1"/>
                </a:solidFill>
                <a:effectLst/>
                <a:latin typeface="+mn-lt"/>
                <a:ea typeface="+mn-ea"/>
                <a:cs typeface="+mn-cs"/>
              </a:rPr>
              <a:t>In temporal relational aggregation, the arguments are temporal relations, and the tuples can also be grouped according to their timestamp values. In temporal grouping, groups of values from the time domain are formed. Then an argument tuple is assigned to each group that overlaps with the tuple’s timestamp, this way obtaining groups of tuples. When aggregate functions are applied to the groups of tuples, a temporal relation results. Different kinds of temporal groupings are possible: instantaneous temporal aggregation</a:t>
            </a:r>
            <a:r>
              <a:rPr lang="en-US" altLang="zh-CN" dirty="0"/>
              <a:t> </a:t>
            </a:r>
            <a:r>
              <a:rPr lang="en-US" altLang="zh-CN" sz="1200" b="0" i="0" kern="1200" dirty="0">
                <a:solidFill>
                  <a:schemeClr val="tx1"/>
                </a:solidFill>
                <a:effectLst/>
                <a:latin typeface="+mn-lt"/>
                <a:ea typeface="+mn-ea"/>
                <a:cs typeface="+mn-cs"/>
              </a:rPr>
              <a:t>where the time line is partitioned into time instants/points, moving-window (or cumulative) temporal aggregation where additionally a time period is placed around a time instant to determine the aggregation groups, and span aggregation where the time line is partitioned into user-defined time periods.</a:t>
            </a:r>
            <a:r>
              <a:rPr lang="en-US" altLang="zh-CN" dirty="0"/>
              <a:t> </a:t>
            </a:r>
            <a:br>
              <a:rPr lang="en-US" altLang="zh-CN" dirty="0"/>
            </a:br>
            <a:br>
              <a:rPr lang="en-US" altLang="zh-CN" dirty="0"/>
            </a:br>
            <a:br>
              <a:rPr lang="en-US" altLang="zh-CN" dirty="0"/>
            </a:br>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61</a:t>
            </a:fld>
            <a:endParaRPr lang="zh-CN" altLang="en-US"/>
          </a:p>
        </p:txBody>
      </p:sp>
    </p:spTree>
    <p:extLst>
      <p:ext uri="{BB962C8B-B14F-4D97-AF65-F5344CB8AC3E}">
        <p14:creationId xmlns:p14="http://schemas.microsoft.com/office/powerpoint/2010/main" val="190237058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A temporal join is a join operation on two temporal relations, in which each tuple has additional attributes indicating a time interval. The temporal join predicates include conventional join predicates as well as a</a:t>
            </a:r>
            <a:r>
              <a:rPr lang="en-US" altLang="zh-CN" dirty="0"/>
              <a:t> </a:t>
            </a:r>
            <a:r>
              <a:rPr lang="en-US" altLang="zh-CN" sz="1200" b="0" i="0" kern="1200" dirty="0">
                <a:solidFill>
                  <a:schemeClr val="tx1"/>
                </a:solidFill>
                <a:effectLst/>
                <a:latin typeface="+mn-lt"/>
                <a:ea typeface="+mn-ea"/>
                <a:cs typeface="+mn-cs"/>
              </a:rPr>
              <a:t>temporal constraint that requires the overlap of the intervals of the two joined tuples. The result of a temporal join is a temporal relation. Besides binary temporal joins that operate on two temporal relations, there are n-</a:t>
            </a:r>
            <a:r>
              <a:rPr lang="en-US" altLang="zh-CN" sz="1200" b="0" i="0" kern="1200" dirty="0" err="1">
                <a:solidFill>
                  <a:schemeClr val="tx1"/>
                </a:solidFill>
                <a:effectLst/>
                <a:latin typeface="+mn-lt"/>
                <a:ea typeface="+mn-ea"/>
                <a:cs typeface="+mn-cs"/>
              </a:rPr>
              <a:t>ary</a:t>
            </a:r>
            <a:r>
              <a:rPr lang="en-US" altLang="zh-CN" sz="1200" b="0" i="0" kern="1200" dirty="0">
                <a:solidFill>
                  <a:schemeClr val="tx1"/>
                </a:solidFill>
                <a:effectLst/>
                <a:latin typeface="+mn-lt"/>
                <a:ea typeface="+mn-ea"/>
                <a:cs typeface="+mn-cs"/>
              </a:rPr>
              <a:t> temporal joins that operate on more than two temporal relations. Besides temporal overlapping, there are other temporal conditions such as “before” and “after” [1]. This entry will concentrate on the binary temporal joins with overlapping temporal condition since most of the previous work has focused on this kind of joins.</a:t>
            </a:r>
            <a:r>
              <a:rPr lang="en-US" altLang="zh-CN" dirty="0"/>
              <a:t> </a:t>
            </a:r>
            <a:br>
              <a:rPr lang="en-US" altLang="zh-CN" dirty="0"/>
            </a:br>
            <a:br>
              <a:rPr lang="en-US" altLang="zh-CN" dirty="0"/>
            </a:br>
            <a:r>
              <a:rPr lang="en-US" altLang="zh-CN" sz="1200" b="0" i="0" kern="1200" dirty="0">
                <a:solidFill>
                  <a:schemeClr val="tx1"/>
                </a:solidFill>
                <a:effectLst/>
                <a:latin typeface="+mn-lt"/>
                <a:ea typeface="+mn-ea"/>
                <a:cs typeface="+mn-cs"/>
              </a:rPr>
              <a:t>Starting from the core set of conventional relational joins that have long been accepted as “standard” [11]: Cartesian product (whose “join predicate” is the constant expression TRUE), theta-join, equijoin, natural join, left and right </a:t>
            </a:r>
            <a:r>
              <a:rPr lang="en-US" altLang="zh-CN" sz="1200" b="0" i="0" kern="1200" dirty="0" err="1">
                <a:solidFill>
                  <a:schemeClr val="tx1"/>
                </a:solidFill>
                <a:effectLst/>
                <a:latin typeface="+mn-lt"/>
                <a:ea typeface="+mn-ea"/>
                <a:cs typeface="+mn-cs"/>
              </a:rPr>
              <a:t>outerjoin</a:t>
            </a:r>
            <a:r>
              <a:rPr lang="en-US" altLang="zh-CN" sz="1200" b="0" i="0" kern="1200" dirty="0">
                <a:solidFill>
                  <a:schemeClr val="tx1"/>
                </a:solidFill>
                <a:effectLst/>
                <a:latin typeface="+mn-lt"/>
                <a:ea typeface="+mn-ea"/>
                <a:cs typeface="+mn-cs"/>
              </a:rPr>
              <a:t>, and full </a:t>
            </a:r>
            <a:r>
              <a:rPr lang="en-US" altLang="zh-CN" sz="1200" b="0" i="0" kern="1200" dirty="0" err="1">
                <a:solidFill>
                  <a:schemeClr val="tx1"/>
                </a:solidFill>
                <a:effectLst/>
                <a:latin typeface="+mn-lt"/>
                <a:ea typeface="+mn-ea"/>
                <a:cs typeface="+mn-cs"/>
              </a:rPr>
              <a:t>outerjoin</a:t>
            </a:r>
            <a:r>
              <a:rPr lang="en-US" altLang="zh-CN" sz="1200" b="0" i="0" kern="1200" dirty="0">
                <a:solidFill>
                  <a:schemeClr val="tx1"/>
                </a:solidFill>
                <a:effectLst/>
                <a:latin typeface="+mn-lt"/>
                <a:ea typeface="+mn-ea"/>
                <a:cs typeface="+mn-cs"/>
              </a:rPr>
              <a:t>, a temporal counterpart that is a natural, temporal generalization of the set can be defined. The semantics of the temporal join operators are defined as follows.</a:t>
            </a:r>
            <a:r>
              <a:rPr lang="en-US" altLang="zh-CN" dirty="0"/>
              <a:t> </a:t>
            </a:r>
            <a:br>
              <a:rPr lang="en-US" altLang="zh-CN" dirty="0"/>
            </a:br>
            <a:endParaRPr lang="en-US" altLang="zh-CN" dirty="0"/>
          </a:p>
          <a:p>
            <a:endParaRPr lang="en-US" altLang="zh-CN" dirty="0"/>
          </a:p>
          <a:p>
            <a:r>
              <a:rPr lang="en-US" altLang="zh-CN" sz="1200" b="0" i="0" kern="1200" dirty="0">
                <a:solidFill>
                  <a:schemeClr val="tx1"/>
                </a:solidFill>
                <a:effectLst/>
                <a:latin typeface="+mn-lt"/>
                <a:ea typeface="+mn-ea"/>
                <a:cs typeface="+mn-cs"/>
              </a:rPr>
              <a:t>Cartesian Product</a:t>
            </a:r>
            <a:r>
              <a:rPr lang="en-US" altLang="zh-CN" dirty="0"/>
              <a:t> </a:t>
            </a:r>
            <a:br>
              <a:rPr lang="en-US" altLang="zh-CN" dirty="0"/>
            </a:br>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62</a:t>
            </a:fld>
            <a:endParaRPr lang="zh-CN" altLang="en-US"/>
          </a:p>
        </p:txBody>
      </p:sp>
    </p:spTree>
    <p:extLst>
      <p:ext uri="{BB962C8B-B14F-4D97-AF65-F5344CB8AC3E}">
        <p14:creationId xmlns:p14="http://schemas.microsoft.com/office/powerpoint/2010/main" val="37314908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Temporal coalescing is a unary operator applicable to temporal databases that is similar to duplicate elimination in conventional databases. Temporal coalescing merges value-equivalent tuples, i.e., tuples with overlapping or adjacent timestamps and matching explicit attribute values. Tuples in a temporal relation that agree on the explicit attribute values and that have adjacent or overlapping timestamps are candidates for temporal coalescing. The result of operators may change if a relation is coalesced before applying the operator. For instance, an operator that counts the number of tuples in a relation or an operator that selects all tuples with a timestamp spanning at least 3 months are sensitive to temporal coalescing.</a:t>
            </a:r>
            <a:br>
              <a:rPr lang="en-US" altLang="zh-CN" dirty="0"/>
            </a:br>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63</a:t>
            </a:fld>
            <a:endParaRPr lang="zh-CN" altLang="en-US"/>
          </a:p>
        </p:txBody>
      </p:sp>
    </p:spTree>
    <p:extLst>
      <p:ext uri="{BB962C8B-B14F-4D97-AF65-F5344CB8AC3E}">
        <p14:creationId xmlns:p14="http://schemas.microsoft.com/office/powerpoint/2010/main" val="289420823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这里讨论的是逻辑模型，不是物理模型，也不是概念模型。</a:t>
            </a:r>
            <a:endParaRPr lang="en-US" altLang="zh-CN" dirty="0"/>
          </a:p>
          <a:p>
            <a:r>
              <a:rPr lang="en-US" altLang="zh-CN" dirty="0"/>
              <a:t>[7] K. M. </a:t>
            </a:r>
            <a:r>
              <a:rPr lang="en-US" altLang="zh-CN" dirty="0" err="1"/>
              <a:t>Borgwardt</a:t>
            </a:r>
            <a:r>
              <a:rPr lang="en-US" altLang="zh-CN" dirty="0"/>
              <a:t>, H. P. </a:t>
            </a:r>
            <a:r>
              <a:rPr lang="en-US" altLang="zh-CN" dirty="0" err="1"/>
              <a:t>Kriegel</a:t>
            </a:r>
            <a:r>
              <a:rPr lang="en-US" altLang="zh-CN" dirty="0"/>
              <a:t>, and P. </a:t>
            </a:r>
            <a:r>
              <a:rPr lang="en-US" altLang="zh-CN" dirty="0" err="1"/>
              <a:t>Wackersreuther</a:t>
            </a:r>
            <a:r>
              <a:rPr lang="en-US" altLang="zh-CN" dirty="0"/>
              <a:t>. </a:t>
            </a:r>
            <a:r>
              <a:rPr lang="en-US" altLang="zh-CN" dirty="0" err="1"/>
              <a:t>Patern</a:t>
            </a:r>
            <a:r>
              <a:rPr lang="en-US" altLang="zh-CN" dirty="0"/>
              <a:t> mining in frequent dynamic subgraphs. ICDM 2006.</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[16] </a:t>
            </a:r>
            <a:r>
              <a:rPr lang="en-US" altLang="zh-CN" b="0" dirty="0">
                <a:effectLst/>
              </a:rPr>
              <a:t>F. </a:t>
            </a:r>
            <a:r>
              <a:rPr lang="en-US" altLang="zh-CN" b="0" dirty="0" err="1">
                <a:effectLst/>
              </a:rPr>
              <a:t>Harary</a:t>
            </a:r>
            <a:r>
              <a:rPr lang="en-US" altLang="zh-CN" b="0" dirty="0">
                <a:effectLst/>
              </a:rPr>
              <a:t>, G. Gupta</a:t>
            </a:r>
            <a:r>
              <a:rPr lang="en-US" altLang="zh-CN" dirty="0">
                <a:effectLst/>
              </a:rPr>
              <a:t>: </a:t>
            </a:r>
            <a:r>
              <a:rPr lang="en-US" altLang="zh-CN" u="sng" dirty="0">
                <a:effectLst/>
              </a:rPr>
              <a:t>Dynamic Graph Models</a:t>
            </a:r>
            <a:r>
              <a:rPr lang="en-US" altLang="zh-CN" dirty="0">
                <a:effectLst/>
              </a:rPr>
              <a:t>. Mathematical and Computer Modelling 25(7): 79–87.</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[14] A. Ferreira. </a:t>
            </a:r>
            <a:r>
              <a:rPr lang="en-US" altLang="zh-CN" u="sng" dirty="0">
                <a:effectLst/>
              </a:rPr>
              <a:t>Building a reference combinatorial model for MANETs</a:t>
            </a:r>
            <a:r>
              <a:rPr lang="en-US" altLang="zh-CN" dirty="0">
                <a:effectLst/>
              </a:rPr>
              <a:t>. IEEE Network 18(5):</a:t>
            </a:r>
            <a:r>
              <a:rPr lang="en-US" altLang="zh-CN" dirty="0"/>
              <a:t>24-29</a:t>
            </a:r>
            <a:r>
              <a:rPr lang="en-US" altLang="zh-CN" dirty="0">
                <a:effectLst/>
              </a:rPr>
              <a:t>. 2004</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[20] Andrey Kan,</a:t>
            </a:r>
            <a:r>
              <a:rPr lang="zh-CN" altLang="en-US" dirty="0">
                <a:effectLst/>
              </a:rPr>
              <a:t> </a:t>
            </a:r>
            <a:r>
              <a:rPr lang="en-US" altLang="zh-CN" dirty="0">
                <a:effectLst/>
              </a:rPr>
              <a:t>Jeffrey Chan, James Bailey, </a:t>
            </a:r>
            <a:r>
              <a:rPr lang="en-US" altLang="zh-CN" u="sng" dirty="0">
                <a:effectLst/>
              </a:rPr>
              <a:t>Christopher Leckie. A query based approach for mining evolving graphs</a:t>
            </a:r>
            <a:r>
              <a:rPr lang="en-US" altLang="zh-CN" dirty="0">
                <a:effectLst/>
              </a:rPr>
              <a:t>. </a:t>
            </a:r>
            <a:r>
              <a:rPr lang="en-US" altLang="zh-CN" dirty="0"/>
              <a:t>Proceedings of the Eighth Australasian Data Mining Conference 101, 139-150. 2009.</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[21] </a:t>
            </a:r>
            <a:r>
              <a:rPr lang="en-US" altLang="zh-CN" sz="1200" dirty="0" err="1">
                <a:solidFill>
                  <a:schemeClr val="accent5"/>
                </a:solidFill>
              </a:rPr>
              <a:t>Udayan</a:t>
            </a:r>
            <a:r>
              <a:rPr lang="en-US" altLang="zh-CN" sz="1200" dirty="0">
                <a:solidFill>
                  <a:schemeClr val="accent5"/>
                </a:solidFill>
              </a:rPr>
              <a:t> </a:t>
            </a:r>
            <a:r>
              <a:rPr lang="en-US" altLang="zh-CN" sz="1200" b="1" dirty="0">
                <a:solidFill>
                  <a:schemeClr val="accent5"/>
                </a:solidFill>
              </a:rPr>
              <a:t>Khurana</a:t>
            </a:r>
            <a:r>
              <a:rPr lang="en-US" altLang="zh-CN" sz="1200" dirty="0">
                <a:solidFill>
                  <a:schemeClr val="accent5"/>
                </a:solidFill>
              </a:rPr>
              <a:t>, Amol Deshpande</a:t>
            </a:r>
            <a:r>
              <a:rPr lang="en-US" altLang="zh-CN" sz="1200" dirty="0"/>
              <a:t>: </a:t>
            </a:r>
            <a:r>
              <a:rPr lang="en-US" altLang="zh-CN" sz="1200" u="sng" dirty="0"/>
              <a:t>Efficient Snapshot Retrieval over Historical Graph Data</a:t>
            </a:r>
            <a:r>
              <a:rPr lang="en-US" altLang="zh-CN" sz="1200" dirty="0"/>
              <a:t>. </a:t>
            </a:r>
            <a:r>
              <a:rPr lang="en-US" altLang="zh-CN" sz="1200" b="1" dirty="0"/>
              <a:t>ICDE 2013</a:t>
            </a:r>
            <a:r>
              <a:rPr lang="en-US" altLang="zh-CN" sz="1200" dirty="0"/>
              <a:t>: 997-1008</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[25] </a:t>
            </a:r>
            <a:r>
              <a:rPr lang="en-US" altLang="zh-CN" sz="1200" dirty="0">
                <a:solidFill>
                  <a:schemeClr val="accent5"/>
                </a:solidFill>
              </a:rPr>
              <a:t>Alan G. </a:t>
            </a:r>
            <a:r>
              <a:rPr lang="en-US" altLang="zh-CN" sz="1200" b="1" dirty="0" err="1">
                <a:solidFill>
                  <a:schemeClr val="accent5"/>
                </a:solidFill>
              </a:rPr>
              <a:t>Labouseur</a:t>
            </a:r>
            <a:r>
              <a:rPr lang="en-US" altLang="zh-CN" sz="1200" dirty="0">
                <a:solidFill>
                  <a:schemeClr val="accent5"/>
                </a:solidFill>
              </a:rPr>
              <a:t>, Jeremy Birnbaum, Paul W. Olsen, Sean R. Spillane, Jayadevan Vijayan, </a:t>
            </a:r>
            <a:r>
              <a:rPr lang="en-US" altLang="zh-CN" sz="1200" dirty="0" err="1">
                <a:solidFill>
                  <a:schemeClr val="accent5"/>
                </a:solidFill>
              </a:rPr>
              <a:t>Jeong</a:t>
            </a:r>
            <a:r>
              <a:rPr lang="en-US" altLang="zh-CN" sz="1200" dirty="0">
                <a:solidFill>
                  <a:schemeClr val="accent5"/>
                </a:solidFill>
              </a:rPr>
              <a:t>-Hyon Hwang</a:t>
            </a:r>
            <a:r>
              <a:rPr lang="en-US" altLang="zh-CN" sz="1200" dirty="0"/>
              <a:t>, </a:t>
            </a:r>
            <a:r>
              <a:rPr lang="en-US" altLang="zh-CN" sz="1200" dirty="0" err="1"/>
              <a:t>Wook</a:t>
            </a:r>
            <a:r>
              <a:rPr lang="en-US" altLang="zh-CN" sz="1200" dirty="0"/>
              <a:t>-Shin Han: </a:t>
            </a:r>
            <a:r>
              <a:rPr lang="en-US" altLang="zh-CN" sz="1200" u="sng" dirty="0"/>
              <a:t>The G* graph database: efficiently managing large distributed dynamic graphs</a:t>
            </a:r>
            <a:r>
              <a:rPr lang="en-US" altLang="zh-CN" sz="1200" dirty="0"/>
              <a:t>. </a:t>
            </a:r>
            <a:r>
              <a:rPr lang="en-US" altLang="zh-CN" sz="1200" b="1" dirty="0"/>
              <a:t>Distributed and Parallel Databases</a:t>
            </a:r>
            <a:r>
              <a:rPr lang="en-US" altLang="zh-CN" sz="1200" dirty="0"/>
              <a:t> 33(4): 479-514 (</a:t>
            </a:r>
            <a:r>
              <a:rPr lang="en-US" altLang="zh-CN" sz="1200" b="1" dirty="0"/>
              <a:t>2015</a:t>
            </a:r>
            <a:r>
              <a:rPr lang="en-US" altLang="zh-CN" sz="1200" dirty="0"/>
              <a:t>)</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[27] Kristina </a:t>
            </a:r>
            <a:r>
              <a:rPr lang="en-US" altLang="zh-CN" dirty="0" err="1">
                <a:effectLst/>
              </a:rPr>
              <a:t>Lerman</a:t>
            </a:r>
            <a:r>
              <a:rPr lang="en-US" altLang="zh-CN" dirty="0">
                <a:effectLst/>
              </a:rPr>
              <a:t>,</a:t>
            </a:r>
            <a:r>
              <a:rPr lang="zh-CN" altLang="en-US" dirty="0">
                <a:effectLst/>
              </a:rPr>
              <a:t> </a:t>
            </a:r>
            <a:r>
              <a:rPr lang="en-US" altLang="zh-CN" dirty="0">
                <a:effectLst/>
              </a:rPr>
              <a:t>Rumi Ghosh, Jeon Hyung Kang. </a:t>
            </a:r>
            <a:r>
              <a:rPr lang="en-US" altLang="zh-CN" u="sng" dirty="0">
                <a:effectLst/>
              </a:rPr>
              <a:t>Centrality metric for dynamic networks</a:t>
            </a:r>
            <a:r>
              <a:rPr lang="en-US" altLang="zh-CN" dirty="0">
                <a:effectLst/>
              </a:rPr>
              <a:t>. </a:t>
            </a:r>
            <a:r>
              <a:rPr lang="en-US" altLang="zh-CN" dirty="0"/>
              <a:t>Proceedings of the Eighth Workshop on Mining and Learning with Graphs</a:t>
            </a: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[32] </a:t>
            </a:r>
            <a:r>
              <a:rPr lang="en-US" altLang="zh-CN" dirty="0" err="1">
                <a:effectLst/>
              </a:rPr>
              <a:t>Chenghui</a:t>
            </a:r>
            <a:r>
              <a:rPr lang="en-US" altLang="zh-CN" dirty="0">
                <a:effectLst/>
              </a:rPr>
              <a:t> Ren(</a:t>
            </a:r>
            <a:r>
              <a:rPr lang="zh-CN" altLang="en-US" dirty="0">
                <a:effectLst/>
              </a:rPr>
              <a:t>这老哥有不少和</a:t>
            </a:r>
            <a:r>
              <a:rPr lang="en-US" altLang="zh-CN" dirty="0">
                <a:effectLst/>
              </a:rPr>
              <a:t>evolve graph</a:t>
            </a:r>
            <a:r>
              <a:rPr lang="zh-CN" altLang="en-US" dirty="0">
                <a:effectLst/>
              </a:rPr>
              <a:t>相关的东西，查</a:t>
            </a:r>
            <a:r>
              <a:rPr lang="en-US" altLang="zh-CN" dirty="0">
                <a:effectLst/>
              </a:rPr>
              <a:t>DBLP), Eric Lo, Ben Kao, </a:t>
            </a:r>
            <a:r>
              <a:rPr lang="en-US" altLang="zh-CN" dirty="0" err="1">
                <a:effectLst/>
              </a:rPr>
              <a:t>Xinjie</a:t>
            </a:r>
            <a:r>
              <a:rPr lang="en-US" altLang="zh-CN" dirty="0">
                <a:effectLst/>
              </a:rPr>
              <a:t> Zhu, Reynold Cheng: </a:t>
            </a:r>
            <a:r>
              <a:rPr lang="en-US" altLang="zh-CN" u="sng" dirty="0">
                <a:effectLst/>
              </a:rPr>
              <a:t>On Querying Historical Evolving Graph Sequences</a:t>
            </a:r>
            <a:r>
              <a:rPr lang="en-US" altLang="zh-CN" dirty="0">
                <a:effectLst/>
              </a:rPr>
              <a:t>. PVLDB 4(11): 726-737 (2011)</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[33] Konstantinos </a:t>
            </a:r>
            <a:r>
              <a:rPr lang="en-US" altLang="zh-CN" dirty="0" err="1">
                <a:effectLst/>
              </a:rPr>
              <a:t>Semertzidis</a:t>
            </a:r>
            <a:r>
              <a:rPr lang="en-US" altLang="zh-CN" dirty="0">
                <a:effectLst/>
              </a:rPr>
              <a:t>, </a:t>
            </a:r>
            <a:r>
              <a:rPr lang="en-US" altLang="zh-CN" dirty="0" err="1">
                <a:effectLst/>
              </a:rPr>
              <a:t>Evaggelia</a:t>
            </a:r>
            <a:r>
              <a:rPr lang="en-US" altLang="zh-CN" dirty="0">
                <a:effectLst/>
              </a:rPr>
              <a:t> </a:t>
            </a:r>
            <a:r>
              <a:rPr lang="en-US" altLang="zh-CN" dirty="0" err="1">
                <a:effectLst/>
              </a:rPr>
              <a:t>Pitoura</a:t>
            </a:r>
            <a:r>
              <a:rPr lang="zh-CN" altLang="en-US" dirty="0">
                <a:effectLst/>
              </a:rPr>
              <a:t>（）</a:t>
            </a:r>
            <a:r>
              <a:rPr lang="en-US" altLang="zh-CN" dirty="0">
                <a:effectLst/>
              </a:rPr>
              <a:t>, Kostas Lillis: </a:t>
            </a:r>
            <a:r>
              <a:rPr lang="en-US" altLang="zh-CN" u="sng" dirty="0" err="1">
                <a:effectLst/>
              </a:rPr>
              <a:t>TimeReach</a:t>
            </a:r>
            <a:r>
              <a:rPr lang="en-US" altLang="zh-CN" u="sng" dirty="0">
                <a:effectLst/>
              </a:rPr>
              <a:t>: Historical Reachability Queries on Evolving Graphs</a:t>
            </a:r>
            <a:r>
              <a:rPr lang="en-US" altLang="zh-CN" dirty="0">
                <a:effectLst/>
              </a:rPr>
              <a:t>. EDBT 2015: 121-132</a:t>
            </a:r>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64</a:t>
            </a:fld>
            <a:endParaRPr lang="zh-CN" altLang="en-US"/>
          </a:p>
        </p:txBody>
      </p:sp>
    </p:spTree>
    <p:extLst>
      <p:ext uri="{BB962C8B-B14F-4D97-AF65-F5344CB8AC3E}">
        <p14:creationId xmlns:p14="http://schemas.microsoft.com/office/powerpoint/2010/main" val="42518920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sv-SE" altLang="zh-CN" sz="1200" b="0" i="0" kern="1200" dirty="0">
                <a:solidFill>
                  <a:schemeClr val="tx1"/>
                </a:solidFill>
                <a:effectLst/>
                <a:latin typeface="+mn-lt"/>
                <a:ea typeface="+mn-ea"/>
                <a:cs typeface="+mn-cs"/>
              </a:rPr>
              <a:t>Neo4j</a:t>
            </a:r>
            <a:r>
              <a:rPr lang="zh-CN" altLang="en-US" sz="1200" b="0" i="0" kern="1200" dirty="0">
                <a:solidFill>
                  <a:schemeClr val="tx1"/>
                </a:solidFill>
                <a:effectLst/>
                <a:latin typeface="+mn-lt"/>
                <a:ea typeface="+mn-ea"/>
                <a:cs typeface="+mn-cs"/>
              </a:rPr>
              <a:t>的架构见：</a:t>
            </a:r>
            <a:r>
              <a:rPr lang="sv-SE" altLang="zh-CN" sz="1200" b="0" i="0" kern="1200" dirty="0">
                <a:solidFill>
                  <a:schemeClr val="tx1"/>
                </a:solidFill>
                <a:effectLst/>
                <a:latin typeface="+mn-lt"/>
                <a:ea typeface="+mn-ea"/>
                <a:cs typeface="+mn-cs"/>
              </a:rPr>
              <a:t>Tobias </a:t>
            </a:r>
            <a:r>
              <a:rPr lang="sv-SE" altLang="zh-CN" sz="1200" b="1" i="0" kern="1200" dirty="0">
                <a:solidFill>
                  <a:schemeClr val="tx1"/>
                </a:solidFill>
                <a:effectLst/>
                <a:latin typeface="+mn-lt"/>
                <a:ea typeface="+mn-ea"/>
                <a:cs typeface="+mn-cs"/>
              </a:rPr>
              <a:t>Lindaaker</a:t>
            </a:r>
            <a:r>
              <a:rPr lang="sv-SE" altLang="zh-CN" sz="1200" b="0" i="0" kern="1200" dirty="0">
                <a:solidFill>
                  <a:schemeClr val="tx1"/>
                </a:solidFill>
                <a:effectLst/>
                <a:latin typeface="+mn-lt"/>
                <a:ea typeface="+mn-ea"/>
                <a:cs typeface="+mn-cs"/>
              </a:rPr>
              <a:t>@Neo Technology. </a:t>
            </a:r>
            <a:r>
              <a:rPr lang="en-US" altLang="zh-CN" u="sng" dirty="0"/>
              <a:t>An overview of Neo4j Internals</a:t>
            </a:r>
            <a:r>
              <a:rPr lang="en-US" altLang="zh-CN" dirty="0"/>
              <a:t> (PPT). 2012-05</a:t>
            </a:r>
          </a:p>
          <a:p>
            <a:endParaRPr lang="en-US" altLang="zh-CN" dirty="0"/>
          </a:p>
          <a:p>
            <a:r>
              <a:rPr lang="zh-CN" altLang="en-US" dirty="0"/>
              <a:t>用户可以通过两种方式使用</a:t>
            </a:r>
            <a:r>
              <a:rPr lang="en-US" altLang="zh-CN" dirty="0"/>
              <a:t>TGraph</a:t>
            </a:r>
            <a:r>
              <a:rPr lang="zh-CN" altLang="en-US" dirty="0"/>
              <a:t>系统来管理时态图数据，一种是直接使用</a:t>
            </a:r>
            <a:r>
              <a:rPr lang="en-US" altLang="zh-CN" dirty="0"/>
              <a:t>TGraph</a:t>
            </a:r>
            <a:r>
              <a:rPr lang="zh-CN" altLang="en-US" dirty="0"/>
              <a:t>的核心</a:t>
            </a:r>
            <a:r>
              <a:rPr lang="en-US" altLang="zh-CN" dirty="0"/>
              <a:t>API</a:t>
            </a:r>
            <a:r>
              <a:rPr lang="zh-CN" altLang="en-US" dirty="0"/>
              <a:t>，另一种是通过</a:t>
            </a:r>
            <a:r>
              <a:rPr lang="en-US" altLang="zh-CN" dirty="0"/>
              <a:t>TCypher</a:t>
            </a:r>
            <a:r>
              <a:rPr lang="zh-CN" altLang="en-US" dirty="0"/>
              <a:t>语言。</a:t>
            </a:r>
            <a:endParaRPr lang="en-US" altLang="zh-CN" dirty="0"/>
          </a:p>
          <a:p>
            <a:endParaRPr lang="en-US" altLang="zh-CN" dirty="0"/>
          </a:p>
          <a:p>
            <a:r>
              <a:rPr lang="en-US" altLang="zh-CN" dirty="0"/>
              <a:t>TCypher</a:t>
            </a:r>
            <a:r>
              <a:rPr lang="zh-CN" altLang="en-US" dirty="0"/>
              <a:t>提供了函数库来帮助用户简化复杂的查询，同时用户也可以自定义函数（通过编写</a:t>
            </a:r>
            <a:r>
              <a:rPr lang="en-US" altLang="zh-CN" dirty="0"/>
              <a:t>Java</a:t>
            </a:r>
            <a:r>
              <a:rPr lang="zh-CN" altLang="en-US" dirty="0"/>
              <a:t>类）来扩展现有的</a:t>
            </a:r>
            <a:r>
              <a:rPr lang="en-US" altLang="zh-CN" dirty="0"/>
              <a:t>TCypher</a:t>
            </a:r>
            <a:r>
              <a:rPr lang="zh-CN" altLang="en-US" dirty="0"/>
              <a:t>函数库。</a:t>
            </a:r>
            <a:endParaRPr lang="en-US" altLang="zh-CN" dirty="0"/>
          </a:p>
          <a:p>
            <a:r>
              <a:rPr lang="en-US" altLang="zh-CN" dirty="0"/>
              <a:t>TCypher</a:t>
            </a:r>
            <a:r>
              <a:rPr lang="zh-CN" altLang="en-US" dirty="0"/>
              <a:t>在执行时会调用核心</a:t>
            </a:r>
            <a:r>
              <a:rPr lang="en-US" altLang="zh-CN" dirty="0"/>
              <a:t>API</a:t>
            </a:r>
            <a:r>
              <a:rPr lang="zh-CN" altLang="en-US" dirty="0"/>
              <a:t>来完成相关的操作。</a:t>
            </a:r>
            <a:endParaRPr lang="en-US" altLang="zh-CN" dirty="0"/>
          </a:p>
          <a:p>
            <a:endParaRPr lang="en-US" altLang="zh-CN" dirty="0"/>
          </a:p>
          <a:p>
            <a:r>
              <a:rPr lang="zh-CN" altLang="en-US" dirty="0"/>
              <a:t>核心</a:t>
            </a:r>
            <a:r>
              <a:rPr lang="en-US" altLang="zh-CN" dirty="0"/>
              <a:t>API</a:t>
            </a:r>
            <a:r>
              <a:rPr lang="zh-CN" altLang="en-US" dirty="0"/>
              <a:t>是一组</a:t>
            </a:r>
            <a:r>
              <a:rPr lang="en-US" altLang="zh-CN" dirty="0"/>
              <a:t>Java</a:t>
            </a:r>
            <a:r>
              <a:rPr lang="zh-CN" altLang="en-US" dirty="0"/>
              <a:t>类。提供了事务操作，基本的时态图读写操作，及建立</a:t>
            </a:r>
            <a:r>
              <a:rPr lang="en-US" altLang="zh-CN" dirty="0"/>
              <a:t>/</a:t>
            </a:r>
            <a:r>
              <a:rPr lang="zh-CN" altLang="en-US" dirty="0"/>
              <a:t>删除索引操作。</a:t>
            </a:r>
            <a:endParaRPr lang="en-US" altLang="zh-CN" dirty="0"/>
          </a:p>
          <a:p>
            <a:endParaRPr lang="en-US" altLang="zh-CN" dirty="0"/>
          </a:p>
          <a:p>
            <a:r>
              <a:rPr lang="zh-CN" altLang="en-US" dirty="0"/>
              <a:t>对时态图的所有操作都必须在事务内进行。系统采用</a:t>
            </a:r>
            <a:r>
              <a:rPr lang="en-US" altLang="zh-CN" dirty="0"/>
              <a:t>redo</a:t>
            </a:r>
            <a:r>
              <a:rPr lang="zh-CN" altLang="en-US" dirty="0"/>
              <a:t>日志，更新存储和索引前会先写入日志。</a:t>
            </a:r>
            <a:endParaRPr lang="en-US" altLang="zh-CN" dirty="0"/>
          </a:p>
          <a:p>
            <a:endParaRPr lang="en-US" altLang="zh-CN" dirty="0"/>
          </a:p>
          <a:p>
            <a:r>
              <a:rPr lang="zh-CN" altLang="en-US" dirty="0"/>
              <a:t>存储系统包括图拓扑机构存储、静态属性存储和时态属性存储三个部分。</a:t>
            </a:r>
            <a:endParaRPr lang="en-US" altLang="zh-CN" dirty="0"/>
          </a:p>
          <a:p>
            <a:endParaRPr lang="en-US" altLang="zh-CN" dirty="0"/>
          </a:p>
          <a:p>
            <a:r>
              <a:rPr lang="zh-CN" altLang="en-US" dirty="0"/>
              <a:t>目前支持静态属性索引及时态属性索引。</a:t>
            </a:r>
            <a:endParaRPr lang="en-US" altLang="zh-CN" dirty="0"/>
          </a:p>
        </p:txBody>
      </p:sp>
      <p:sp>
        <p:nvSpPr>
          <p:cNvPr id="4" name="灯片编号占位符 3"/>
          <p:cNvSpPr>
            <a:spLocks noGrp="1"/>
          </p:cNvSpPr>
          <p:nvPr>
            <p:ph type="sldNum" sz="quarter" idx="5"/>
          </p:nvPr>
        </p:nvSpPr>
        <p:spPr/>
        <p:txBody>
          <a:bodyPr/>
          <a:lstStyle/>
          <a:p>
            <a:fld id="{A0BB15FF-D466-4D12-8050-D982E607D506}" type="slidenum">
              <a:rPr lang="zh-CN" altLang="en-US" smtClean="0"/>
              <a:t>8</a:t>
            </a:fld>
            <a:endParaRPr lang="zh-CN" altLang="en-US"/>
          </a:p>
        </p:txBody>
      </p:sp>
    </p:spTree>
    <p:extLst>
      <p:ext uri="{BB962C8B-B14F-4D97-AF65-F5344CB8AC3E}">
        <p14:creationId xmlns:p14="http://schemas.microsoft.com/office/powerpoint/2010/main" val="16436767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9</a:t>
            </a:fld>
            <a:endParaRPr lang="zh-CN" altLang="en-US"/>
          </a:p>
        </p:txBody>
      </p:sp>
    </p:spTree>
    <p:extLst>
      <p:ext uri="{BB962C8B-B14F-4D97-AF65-F5344CB8AC3E}">
        <p14:creationId xmlns:p14="http://schemas.microsoft.com/office/powerpoint/2010/main" val="32616365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时间的表示：我们</a:t>
            </a:r>
            <a:r>
              <a:rPr lang="zh-CN" altLang="zh-CN" dirty="0"/>
              <a:t>把时间轴表示为由不可分割的、相连的、相同长度的</a:t>
            </a:r>
            <a:r>
              <a:rPr lang="zh-CN" altLang="en-US" dirty="0"/>
              <a:t>时间段</a:t>
            </a:r>
            <a:r>
              <a:rPr lang="zh-CN" altLang="zh-CN" dirty="0"/>
              <a:t>组成的序列。</a:t>
            </a:r>
            <a:r>
              <a:rPr lang="zh-CN" altLang="en-US" dirty="0"/>
              <a:t>这些时间段被称为</a:t>
            </a:r>
            <a:r>
              <a:rPr lang="en-US" altLang="zh-CN" dirty="0"/>
              <a:t>chronon</a:t>
            </a:r>
            <a:r>
              <a:rPr lang="zh-CN" altLang="en-US" dirty="0"/>
              <a:t>。</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一个</a:t>
            </a:r>
            <a:r>
              <a:rPr lang="en-US" altLang="zh-CN" sz="1200" kern="1200" dirty="0">
                <a:solidFill>
                  <a:schemeClr val="tx1"/>
                </a:solidFill>
                <a:effectLst/>
                <a:latin typeface="+mn-lt"/>
                <a:ea typeface="+mn-ea"/>
                <a:cs typeface="+mn-cs"/>
              </a:rPr>
              <a:t>chronon</a:t>
            </a:r>
            <a:r>
              <a:rPr lang="zh-CN" altLang="zh-CN" sz="1200" kern="1200" dirty="0">
                <a:solidFill>
                  <a:schemeClr val="tx1"/>
                </a:solidFill>
                <a:effectLst/>
                <a:latin typeface="+mn-lt"/>
                <a:ea typeface="+mn-ea"/>
                <a:cs typeface="+mn-cs"/>
              </a:rPr>
              <a:t>是一个</a:t>
            </a:r>
            <a:r>
              <a:rPr lang="en-US" altLang="zh-CN" sz="1200" kern="1200" dirty="0">
                <a:solidFill>
                  <a:schemeClr val="tx1"/>
                </a:solidFill>
                <a:effectLst/>
                <a:latin typeface="+mn-lt"/>
                <a:ea typeface="+mn-ea"/>
                <a:cs typeface="+mn-cs"/>
              </a:rPr>
              <a:t>time interval/period</a:t>
            </a:r>
            <a:r>
              <a:rPr lang="zh-CN" altLang="zh-CN" sz="1200" kern="1200" dirty="0">
                <a:solidFill>
                  <a:schemeClr val="tx1"/>
                </a:solidFill>
                <a:effectLst/>
                <a:latin typeface="+mn-lt"/>
                <a:ea typeface="+mn-ea"/>
                <a:cs typeface="+mn-cs"/>
              </a:rPr>
              <a:t>，在多维模型中是多维时间中的一个区域。有以下几类重要的：</a:t>
            </a:r>
            <a:r>
              <a:rPr lang="en-US" altLang="zh-CN" sz="1200" kern="1200" dirty="0">
                <a:solidFill>
                  <a:schemeClr val="tx1"/>
                </a:solidFill>
                <a:effectLst/>
                <a:latin typeface="+mn-lt"/>
                <a:ea typeface="+mn-ea"/>
                <a:cs typeface="+mn-cs"/>
              </a:rPr>
              <a:t>valid-time chronon</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transaction-time chronon</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bitemporal chronon</a:t>
            </a:r>
            <a:r>
              <a:rPr lang="zh-CN" altLang="zh-CN" sz="1200" kern="1200" dirty="0">
                <a:solidFill>
                  <a:schemeClr val="tx1"/>
                </a:solidFill>
                <a:effectLst/>
                <a:latin typeface="+mn-lt"/>
                <a:ea typeface="+mn-ea"/>
                <a:cs typeface="+mn-cs"/>
              </a:rPr>
              <a:t>。数据模型通常把时间轴表示为由不可分割的、相连的、相同长度的时间段（</a:t>
            </a:r>
            <a:r>
              <a:rPr lang="en-US" altLang="zh-CN" sz="1200" kern="1200" dirty="0">
                <a:solidFill>
                  <a:schemeClr val="tx1"/>
                </a:solidFill>
                <a:effectLst/>
                <a:latin typeface="+mn-lt"/>
                <a:ea typeface="+mn-ea"/>
                <a:cs typeface="+mn-cs"/>
              </a:rPr>
              <a:t>time period</a:t>
            </a:r>
            <a:r>
              <a:rPr lang="zh-CN" altLang="zh-CN" sz="1200" kern="1200" dirty="0">
                <a:solidFill>
                  <a:schemeClr val="tx1"/>
                </a:solidFill>
                <a:effectLst/>
                <a:latin typeface="+mn-lt"/>
                <a:ea typeface="+mn-ea"/>
                <a:cs typeface="+mn-cs"/>
              </a:rPr>
              <a:t>）组成的序列。这些</a:t>
            </a:r>
            <a:r>
              <a:rPr lang="en-US" altLang="zh-CN" sz="1200" kern="1200" dirty="0">
                <a:solidFill>
                  <a:schemeClr val="tx1"/>
                </a:solidFill>
                <a:effectLst/>
                <a:latin typeface="+mn-lt"/>
                <a:ea typeface="+mn-ea"/>
                <a:cs typeface="+mn-cs"/>
              </a:rPr>
              <a:t>period</a:t>
            </a:r>
            <a:r>
              <a:rPr lang="zh-CN" altLang="zh-CN" sz="1200" kern="1200" dirty="0">
                <a:solidFill>
                  <a:schemeClr val="tx1"/>
                </a:solidFill>
                <a:effectLst/>
                <a:latin typeface="+mn-lt"/>
                <a:ea typeface="+mn-ea"/>
                <a:cs typeface="+mn-cs"/>
              </a:rPr>
              <a:t>被称为</a:t>
            </a:r>
            <a:r>
              <a:rPr lang="en-US" altLang="zh-CN" sz="1200" kern="1200" dirty="0">
                <a:solidFill>
                  <a:schemeClr val="tx1"/>
                </a:solidFill>
                <a:effectLst/>
                <a:latin typeface="+mn-lt"/>
                <a:ea typeface="+mn-ea"/>
                <a:cs typeface="+mn-cs"/>
              </a:rPr>
              <a:t>chronon</a:t>
            </a:r>
            <a:r>
              <a:rPr lang="zh-CN" altLang="zh-CN" sz="1200" kern="1200" dirty="0">
                <a:solidFill>
                  <a:schemeClr val="tx1"/>
                </a:solidFill>
                <a:effectLst/>
                <a:latin typeface="+mn-lt"/>
                <a:ea typeface="+mn-ea"/>
                <a:cs typeface="+mn-cs"/>
              </a:rPr>
              <a:t>。数据模型通常不指定</a:t>
            </a:r>
            <a:r>
              <a:rPr lang="en-US" altLang="zh-CN" sz="1200" kern="1200" dirty="0">
                <a:solidFill>
                  <a:schemeClr val="tx1"/>
                </a:solidFill>
                <a:effectLst/>
                <a:latin typeface="+mn-lt"/>
                <a:ea typeface="+mn-ea"/>
                <a:cs typeface="+mn-cs"/>
              </a:rPr>
              <a:t>chronon</a:t>
            </a:r>
            <a:r>
              <a:rPr lang="zh-CN" altLang="zh-CN" sz="1200" kern="1200" dirty="0">
                <a:solidFill>
                  <a:schemeClr val="tx1"/>
                </a:solidFill>
                <a:effectLst/>
                <a:latin typeface="+mn-lt"/>
                <a:ea typeface="+mn-ea"/>
                <a:cs typeface="+mn-cs"/>
              </a:rPr>
              <a:t>的长度，由数据库系统或上层的应用来指定。在有限的模型中</a:t>
            </a:r>
            <a:r>
              <a:rPr lang="en-US" altLang="zh-CN" sz="1200" kern="1200" dirty="0">
                <a:solidFill>
                  <a:schemeClr val="tx1"/>
                </a:solidFill>
                <a:effectLst/>
                <a:latin typeface="+mn-lt"/>
                <a:ea typeface="+mn-ea"/>
                <a:cs typeface="+mn-cs"/>
              </a:rPr>
              <a:t>chronon</a:t>
            </a:r>
            <a:r>
              <a:rPr lang="zh-CN" altLang="zh-CN" sz="1200" kern="1200" dirty="0">
                <a:solidFill>
                  <a:schemeClr val="tx1"/>
                </a:solidFill>
                <a:effectLst/>
                <a:latin typeface="+mn-lt"/>
                <a:ea typeface="+mn-ea"/>
                <a:cs typeface="+mn-cs"/>
              </a:rPr>
              <a:t>的个数是有穷的。连续的</a:t>
            </a:r>
            <a:r>
              <a:rPr lang="en-US" altLang="zh-CN" sz="1200" kern="1200" dirty="0">
                <a:solidFill>
                  <a:schemeClr val="tx1"/>
                </a:solidFill>
                <a:effectLst/>
                <a:latin typeface="+mn-lt"/>
                <a:ea typeface="+mn-ea"/>
                <a:cs typeface="+mn-cs"/>
              </a:rPr>
              <a:t>chronon</a:t>
            </a:r>
            <a:r>
              <a:rPr lang="zh-CN" altLang="zh-CN" sz="1200" kern="1200" dirty="0">
                <a:solidFill>
                  <a:schemeClr val="tx1"/>
                </a:solidFill>
                <a:effectLst/>
                <a:latin typeface="+mn-lt"/>
                <a:ea typeface="+mn-ea"/>
                <a:cs typeface="+mn-cs"/>
              </a:rPr>
              <a:t>可以被</a:t>
            </a:r>
            <a:r>
              <a:rPr lang="en-US" altLang="zh-CN" sz="1200" kern="1200" dirty="0">
                <a:solidFill>
                  <a:schemeClr val="tx1"/>
                </a:solidFill>
                <a:effectLst/>
                <a:latin typeface="+mn-lt"/>
                <a:ea typeface="+mn-ea"/>
                <a:cs typeface="+mn-cs"/>
              </a:rPr>
              <a:t>group</a:t>
            </a:r>
            <a:r>
              <a:rPr lang="zh-CN" altLang="zh-CN" sz="1200" kern="1200" dirty="0">
                <a:solidFill>
                  <a:schemeClr val="tx1"/>
                </a:solidFill>
                <a:effectLst/>
                <a:latin typeface="+mn-lt"/>
                <a:ea typeface="+mn-ea"/>
                <a:cs typeface="+mn-cs"/>
              </a:rPr>
              <a:t>为更大的时间“颗粒（</a:t>
            </a:r>
            <a:r>
              <a:rPr lang="en-US" altLang="zh-CN" sz="1200" kern="1200" dirty="0">
                <a:solidFill>
                  <a:schemeClr val="tx1"/>
                </a:solidFill>
                <a:effectLst/>
                <a:latin typeface="+mn-lt"/>
                <a:ea typeface="+mn-ea"/>
                <a:cs typeface="+mn-cs"/>
              </a:rPr>
              <a:t>granule</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chronon</a:t>
            </a:r>
            <a:r>
              <a:rPr lang="zh-CN" altLang="zh-CN" sz="1200" kern="1200" dirty="0">
                <a:solidFill>
                  <a:schemeClr val="tx1"/>
                </a:solidFill>
                <a:effectLst/>
                <a:latin typeface="+mn-lt"/>
                <a:ea typeface="+mn-ea"/>
                <a:cs typeface="+mn-cs"/>
              </a:rPr>
              <a:t>相当于是最小粒度的时间“颗粒”。</a:t>
            </a:r>
          </a:p>
          <a:p>
            <a:endParaRPr lang="en-US" altLang="zh-CN" sz="1200" b="0" i="0" u="none" strike="noStrike" kern="1200" dirty="0">
              <a:solidFill>
                <a:schemeClr val="tx1"/>
              </a:solidFill>
              <a:effectLst/>
              <a:latin typeface="+mn-lt"/>
              <a:ea typeface="+mn-ea"/>
              <a:cs typeface="+mn-cs"/>
              <a:hlinkClick r:id="rId3"/>
            </a:endParaRPr>
          </a:p>
          <a:p>
            <a:endParaRPr lang="en-US" altLang="zh-CN" sz="1200" b="0" i="0" u="none" strike="noStrike" kern="1200" dirty="0">
              <a:solidFill>
                <a:schemeClr val="tx1"/>
              </a:solidFill>
              <a:effectLst/>
              <a:latin typeface="+mn-lt"/>
              <a:ea typeface="+mn-ea"/>
              <a:cs typeface="+mn-cs"/>
              <a:hlinkClick r:id="rId3"/>
            </a:endParaRPr>
          </a:p>
          <a:p>
            <a:r>
              <a:rPr lang="en-US" altLang="zh-CN" sz="1200" b="0" i="0" u="none" strike="noStrike" kern="1200" dirty="0">
                <a:solidFill>
                  <a:schemeClr val="tx1"/>
                </a:solidFill>
                <a:effectLst/>
                <a:latin typeface="+mn-lt"/>
                <a:ea typeface="+mn-ea"/>
                <a:cs typeface="+mn-cs"/>
                <a:hlinkClick r:id="rId3"/>
              </a:rPr>
              <a:t>Vera </a:t>
            </a:r>
            <a:r>
              <a:rPr lang="en-US" altLang="zh-CN" sz="1200" b="0" i="0" u="none" strike="noStrike" kern="1200" dirty="0" err="1">
                <a:solidFill>
                  <a:schemeClr val="tx1"/>
                </a:solidFill>
                <a:effectLst/>
                <a:latin typeface="+mn-lt"/>
                <a:ea typeface="+mn-ea"/>
                <a:cs typeface="+mn-cs"/>
                <a:hlinkClick r:id="rId3"/>
              </a:rPr>
              <a:t>Zaychik</a:t>
            </a:r>
            <a:r>
              <a:rPr lang="en-US" altLang="zh-CN" sz="1200" b="0" i="0" u="none" strike="noStrike" kern="1200" dirty="0">
                <a:solidFill>
                  <a:schemeClr val="tx1"/>
                </a:solidFill>
                <a:effectLst/>
                <a:latin typeface="+mn-lt"/>
                <a:ea typeface="+mn-ea"/>
                <a:cs typeface="+mn-cs"/>
                <a:hlinkClick r:id="rId3"/>
              </a:rPr>
              <a:t> Moffitt</a:t>
            </a:r>
            <a:r>
              <a:rPr lang="en-US" altLang="zh-CN" sz="1200" b="0" i="0"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hlinkClick r:id="rId4"/>
              </a:rPr>
              <a:t>Julia </a:t>
            </a:r>
            <a:r>
              <a:rPr lang="en-US" altLang="zh-CN" sz="1200" b="0" i="0" u="none" strike="noStrike" kern="1200" dirty="0" err="1">
                <a:solidFill>
                  <a:schemeClr val="tx1"/>
                </a:solidFill>
                <a:effectLst/>
                <a:latin typeface="+mn-lt"/>
                <a:ea typeface="+mn-ea"/>
                <a:cs typeface="+mn-cs"/>
                <a:hlinkClick r:id="rId4"/>
              </a:rPr>
              <a:t>Stoyanovich</a:t>
            </a:r>
            <a:r>
              <a:rPr lang="en-US" altLang="zh-CN" sz="1200" b="0" i="0" kern="1200" dirty="0">
                <a:solidFill>
                  <a:schemeClr val="tx1"/>
                </a:solidFill>
                <a:effectLst/>
                <a:latin typeface="+mn-lt"/>
                <a:ea typeface="+mn-ea"/>
                <a:cs typeface="+mn-cs"/>
              </a:rPr>
              <a:t>: </a:t>
            </a:r>
            <a:r>
              <a:rPr lang="en-US" altLang="zh-CN" sz="1200" b="1" i="0" kern="1200" dirty="0">
                <a:solidFill>
                  <a:schemeClr val="tx1"/>
                </a:solidFill>
                <a:effectLst/>
                <a:latin typeface="+mn-lt"/>
                <a:ea typeface="+mn-ea"/>
                <a:cs typeface="+mn-cs"/>
              </a:rPr>
              <a:t>Portal: A Query Language for Evolving Graphs.</a:t>
            </a:r>
            <a:r>
              <a:rPr lang="en-US" altLang="zh-CN" sz="1200" b="0" i="0" kern="1200" dirty="0">
                <a:solidFill>
                  <a:schemeClr val="tx1"/>
                </a:solidFill>
                <a:effectLst/>
                <a:latin typeface="+mn-lt"/>
                <a:ea typeface="+mn-ea"/>
                <a:cs typeface="+mn-cs"/>
              </a:rPr>
              <a:t> </a:t>
            </a:r>
            <a:r>
              <a:rPr lang="en-US" altLang="zh-CN" sz="1200" b="0" i="0" u="none" strike="noStrike" kern="1200" dirty="0" err="1">
                <a:solidFill>
                  <a:schemeClr val="tx1"/>
                </a:solidFill>
                <a:effectLst/>
                <a:latin typeface="+mn-lt"/>
                <a:ea typeface="+mn-ea"/>
                <a:cs typeface="+mn-cs"/>
                <a:hlinkClick r:id="rId5"/>
              </a:rPr>
              <a:t>CoRR</a:t>
            </a:r>
            <a:r>
              <a:rPr lang="en-US" altLang="zh-CN" sz="1200" b="0" i="0" u="none" strike="noStrike" kern="1200" dirty="0">
                <a:solidFill>
                  <a:schemeClr val="tx1"/>
                </a:solidFill>
                <a:effectLst/>
                <a:latin typeface="+mn-lt"/>
                <a:ea typeface="+mn-ea"/>
                <a:cs typeface="+mn-cs"/>
                <a:hlinkClick r:id="rId5"/>
              </a:rPr>
              <a:t> abs/1602.00773</a:t>
            </a:r>
            <a:r>
              <a:rPr lang="en-US" altLang="zh-CN" sz="1200" b="0" i="0" kern="1200" dirty="0">
                <a:solidFill>
                  <a:schemeClr val="tx1"/>
                </a:solidFill>
                <a:effectLst/>
                <a:latin typeface="+mn-lt"/>
                <a:ea typeface="+mn-ea"/>
                <a:cs typeface="+mn-cs"/>
              </a:rPr>
              <a:t> (2016)</a:t>
            </a:r>
          </a:p>
          <a:p>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Michael H. </a:t>
            </a:r>
            <a:r>
              <a:rPr lang="en-US" altLang="zh-CN" b="1" dirty="0" err="1">
                <a:effectLst/>
              </a:rPr>
              <a:t>Böhlen</a:t>
            </a:r>
            <a:r>
              <a:rPr lang="en-US" altLang="zh-CN" dirty="0">
                <a:effectLst/>
              </a:rPr>
              <a:t>, Anton </a:t>
            </a:r>
            <a:r>
              <a:rPr lang="en-US" altLang="zh-CN" dirty="0" err="1">
                <a:effectLst/>
              </a:rPr>
              <a:t>Dignös</a:t>
            </a:r>
            <a:r>
              <a:rPr lang="en-US" altLang="zh-CN" dirty="0">
                <a:effectLst/>
              </a:rPr>
              <a:t>, Johann </a:t>
            </a:r>
            <a:r>
              <a:rPr lang="en-US" altLang="zh-CN" dirty="0" err="1">
                <a:effectLst/>
              </a:rPr>
              <a:t>Gamper</a:t>
            </a:r>
            <a:r>
              <a:rPr lang="en-US" altLang="zh-CN" dirty="0">
                <a:effectLst/>
              </a:rPr>
              <a:t>, Christian S. Jensen: </a:t>
            </a:r>
            <a:r>
              <a:rPr lang="en-US" altLang="zh-CN" u="sng" dirty="0">
                <a:effectLst/>
              </a:rPr>
              <a:t>Temporal Data Management – An Overview</a:t>
            </a:r>
            <a:r>
              <a:rPr lang="en-US" altLang="zh-CN" dirty="0">
                <a:effectLst/>
              </a:rPr>
              <a:t>. </a:t>
            </a:r>
            <a:r>
              <a:rPr lang="en-US" altLang="zh-CN" i="1" dirty="0">
                <a:effectLst/>
              </a:rPr>
              <a:t>In</a:t>
            </a:r>
            <a:r>
              <a:rPr lang="en-US" altLang="zh-CN" dirty="0">
                <a:effectLst/>
              </a:rPr>
              <a:t> Business Intelligence and Big Data Pp. 51–83. Cham: Springer International Publishing.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effectLst/>
            </a:endParaRPr>
          </a:p>
          <a:p>
            <a:r>
              <a:rPr lang="en-US" altLang="zh-CN" sz="1200" b="0" i="0" u="sng" kern="1200" dirty="0">
                <a:solidFill>
                  <a:schemeClr val="tx1"/>
                </a:solidFill>
                <a:effectLst/>
                <a:latin typeface="+mn-lt"/>
                <a:ea typeface="+mn-ea"/>
                <a:cs typeface="+mn-cs"/>
                <a:hlinkClick r:id="rId3"/>
              </a:rPr>
              <a:t>Vera </a:t>
            </a:r>
            <a:r>
              <a:rPr lang="en-US" altLang="zh-CN" sz="1200" b="0" i="0" u="sng" kern="1200" dirty="0" err="1">
                <a:solidFill>
                  <a:schemeClr val="tx1"/>
                </a:solidFill>
                <a:effectLst/>
                <a:latin typeface="+mn-lt"/>
                <a:ea typeface="+mn-ea"/>
                <a:cs typeface="+mn-cs"/>
                <a:hlinkClick r:id="rId3"/>
              </a:rPr>
              <a:t>Zaychik</a:t>
            </a:r>
            <a:r>
              <a:rPr lang="en-US" altLang="zh-CN" sz="1200" b="0" i="0" u="sng" kern="1200" dirty="0">
                <a:solidFill>
                  <a:schemeClr val="tx1"/>
                </a:solidFill>
                <a:effectLst/>
                <a:latin typeface="+mn-lt"/>
                <a:ea typeface="+mn-ea"/>
                <a:cs typeface="+mn-cs"/>
                <a:hlinkClick r:id="rId3"/>
              </a:rPr>
              <a:t> Moffitt</a:t>
            </a:r>
            <a:r>
              <a:rPr lang="en-US" altLang="zh-CN" sz="1200" b="0" i="0"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hlinkClick r:id="rId4"/>
              </a:rPr>
              <a:t>Julia </a:t>
            </a:r>
            <a:r>
              <a:rPr lang="en-US" altLang="zh-CN" sz="1200" b="0" i="0" u="none" strike="noStrike" kern="1200" dirty="0" err="1">
                <a:solidFill>
                  <a:schemeClr val="tx1"/>
                </a:solidFill>
                <a:effectLst/>
                <a:latin typeface="+mn-lt"/>
                <a:ea typeface="+mn-ea"/>
                <a:cs typeface="+mn-cs"/>
                <a:hlinkClick r:id="rId4"/>
              </a:rPr>
              <a:t>Stoyanovich</a:t>
            </a:r>
            <a:r>
              <a:rPr lang="en-US" altLang="zh-CN" sz="1200" b="0" i="0" kern="1200" dirty="0">
                <a:solidFill>
                  <a:schemeClr val="tx1"/>
                </a:solidFill>
                <a:effectLst/>
                <a:latin typeface="+mn-lt"/>
                <a:ea typeface="+mn-ea"/>
                <a:cs typeface="+mn-cs"/>
              </a:rPr>
              <a:t>: </a:t>
            </a:r>
            <a:r>
              <a:rPr lang="en-US" altLang="zh-CN" sz="1200" b="1" i="0" kern="1200" dirty="0">
                <a:solidFill>
                  <a:schemeClr val="tx1"/>
                </a:solidFill>
                <a:effectLst/>
                <a:latin typeface="+mn-lt"/>
                <a:ea typeface="+mn-ea"/>
                <a:cs typeface="+mn-cs"/>
              </a:rPr>
              <a:t>Towards sequenced semantics for evolving graphs.</a:t>
            </a:r>
            <a:r>
              <a:rPr lang="en-US" altLang="zh-CN" sz="1200" b="0" i="0" kern="1200" dirty="0">
                <a:solidFill>
                  <a:schemeClr val="tx1"/>
                </a:solidFill>
                <a:effectLst/>
                <a:latin typeface="+mn-lt"/>
                <a:ea typeface="+mn-ea"/>
                <a:cs typeface="+mn-cs"/>
              </a:rPr>
              <a:t> </a:t>
            </a:r>
            <a:r>
              <a:rPr lang="en-US" altLang="zh-CN" sz="1200" b="0" i="0" u="none" strike="noStrike" kern="1200" dirty="0">
                <a:solidFill>
                  <a:schemeClr val="tx1"/>
                </a:solidFill>
                <a:effectLst/>
                <a:latin typeface="+mn-lt"/>
                <a:ea typeface="+mn-ea"/>
                <a:cs typeface="+mn-cs"/>
                <a:hlinkClick r:id="rId6"/>
              </a:rPr>
              <a:t>EDBT 2017</a:t>
            </a:r>
            <a:r>
              <a:rPr lang="en-US" altLang="zh-CN" sz="1200" b="0" i="0" kern="1200" dirty="0">
                <a:solidFill>
                  <a:schemeClr val="tx1"/>
                </a:solidFill>
                <a:effectLst/>
                <a:latin typeface="+mn-lt"/>
                <a:ea typeface="+mn-ea"/>
                <a:cs typeface="+mn-cs"/>
              </a:rPr>
              <a:t>: 446-449</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effectLst/>
              </a:rPr>
              <a:t>Vera </a:t>
            </a:r>
            <a:r>
              <a:rPr lang="en-US" altLang="zh-CN" dirty="0" err="1">
                <a:effectLst/>
              </a:rPr>
              <a:t>Zaychik</a:t>
            </a:r>
            <a:r>
              <a:rPr lang="en-US" altLang="zh-CN" dirty="0">
                <a:effectLst/>
              </a:rPr>
              <a:t> </a:t>
            </a:r>
            <a:r>
              <a:rPr lang="en-US" altLang="zh-CN" b="1" dirty="0">
                <a:effectLst/>
              </a:rPr>
              <a:t>Moffitt</a:t>
            </a:r>
            <a:r>
              <a:rPr lang="en-US" altLang="zh-CN" dirty="0">
                <a:effectLst/>
              </a:rPr>
              <a:t>, Julia </a:t>
            </a:r>
            <a:r>
              <a:rPr lang="en-US" altLang="zh-CN" dirty="0" err="1">
                <a:effectLst/>
              </a:rPr>
              <a:t>Stoyanovich</a:t>
            </a:r>
            <a:r>
              <a:rPr lang="en-US" altLang="zh-CN" dirty="0">
                <a:effectLst/>
              </a:rPr>
              <a:t>: </a:t>
            </a:r>
            <a:r>
              <a:rPr lang="en-US" altLang="zh-CN" u="sng" dirty="0">
                <a:effectLst/>
              </a:rPr>
              <a:t>Temporal Graph Algebra</a:t>
            </a:r>
            <a:r>
              <a:rPr lang="en-US" altLang="zh-CN" dirty="0">
                <a:effectLst/>
              </a:rPr>
              <a:t>. </a:t>
            </a:r>
            <a:r>
              <a:rPr lang="en-US" altLang="zh-CN" i="1" dirty="0">
                <a:effectLst/>
              </a:rPr>
              <a:t>In</a:t>
            </a:r>
            <a:r>
              <a:rPr lang="en-US" altLang="zh-CN" dirty="0">
                <a:effectLst/>
              </a:rPr>
              <a:t> Proceedings of The 16th International Symposium on Database Programming Languages Pp. 10:1–10:12. DBPL ’17. New York, NY, USA: ACM.</a:t>
            </a:r>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10</a:t>
            </a:fld>
            <a:endParaRPr lang="zh-CN" altLang="en-US"/>
          </a:p>
        </p:txBody>
      </p:sp>
    </p:spTree>
    <p:extLst>
      <p:ext uri="{BB962C8B-B14F-4D97-AF65-F5344CB8AC3E}">
        <p14:creationId xmlns:p14="http://schemas.microsoft.com/office/powerpoint/2010/main" val="21873915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这里主要是按照</a:t>
            </a:r>
            <a:r>
              <a:rPr lang="en-US" altLang="zh-CN" dirty="0"/>
              <a:t>[Böhlen,18]</a:t>
            </a:r>
            <a:r>
              <a:rPr lang="zh-CN" altLang="en-US" dirty="0"/>
              <a:t>的思路来讲，这篇是</a:t>
            </a:r>
            <a:r>
              <a:rPr lang="en-US" altLang="zh-CN" dirty="0"/>
              <a:t>2018</a:t>
            </a:r>
            <a:r>
              <a:rPr lang="zh-CN" altLang="en-US" dirty="0"/>
              <a:t>年欧洲某暑期学校的教程（</a:t>
            </a:r>
            <a:r>
              <a:rPr lang="en-US" altLang="zh-CN" dirty="0"/>
              <a:t>Lecture Note</a:t>
            </a:r>
            <a:r>
              <a:rPr lang="zh-CN" altLang="en-US" dirty="0"/>
              <a:t>），较系统。</a:t>
            </a:r>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11</a:t>
            </a:fld>
            <a:endParaRPr lang="zh-CN" altLang="en-US"/>
          </a:p>
        </p:txBody>
      </p:sp>
    </p:spTree>
    <p:extLst>
      <p:ext uri="{BB962C8B-B14F-4D97-AF65-F5344CB8AC3E}">
        <p14:creationId xmlns:p14="http://schemas.microsoft.com/office/powerpoint/2010/main" val="16803667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zh-CN" altLang="en-US" dirty="0"/>
              <a:t>一个模型所选择的</a:t>
            </a:r>
            <a:r>
              <a:rPr lang="en-US" altLang="zh-CN" dirty="0"/>
              <a:t>Time Domain</a:t>
            </a:r>
            <a:r>
              <a:rPr lang="zh-CN" altLang="en-US" dirty="0"/>
              <a:t>体现了模型对于时间本质的理解（本体论的选择）。</a:t>
            </a:r>
            <a:endParaRPr lang="en-US" altLang="zh-CN" dirty="0"/>
          </a:p>
          <a:p>
            <a:endParaRPr lang="en-US" altLang="zh-CN" dirty="0"/>
          </a:p>
          <a:p>
            <a:r>
              <a:rPr lang="en-US" altLang="zh-CN" dirty="0"/>
              <a:t>temporal individual</a:t>
            </a:r>
            <a:r>
              <a:rPr lang="zh-CN" altLang="en-US" dirty="0"/>
              <a:t>目前有三种：</a:t>
            </a:r>
            <a:r>
              <a:rPr lang="en-US" altLang="zh-CN" dirty="0"/>
              <a:t>1</a:t>
            </a:r>
            <a:r>
              <a:rPr lang="zh-CN" altLang="en-US" dirty="0"/>
              <a:t>时间点（两点之间有</a:t>
            </a:r>
            <a:r>
              <a:rPr lang="en-US" altLang="zh-CN" dirty="0"/>
              <a:t>Gap</a:t>
            </a:r>
            <a:r>
              <a:rPr lang="zh-CN" altLang="en-US" dirty="0"/>
              <a:t>），</a:t>
            </a:r>
            <a:r>
              <a:rPr lang="en-US" altLang="zh-CN" dirty="0"/>
              <a:t>2</a:t>
            </a:r>
            <a:r>
              <a:rPr lang="zh-CN" altLang="en-US" dirty="0"/>
              <a:t>时间区间</a:t>
            </a:r>
            <a:endParaRPr lang="en-US" altLang="zh-CN" dirty="0"/>
          </a:p>
          <a:p>
            <a:r>
              <a:rPr lang="en-US" altLang="zh-CN" dirty="0"/>
              <a:t>temporal relation</a:t>
            </a:r>
            <a:r>
              <a:rPr lang="zh-CN" altLang="en-US" dirty="0"/>
              <a:t>有三类：</a:t>
            </a:r>
            <a:r>
              <a:rPr lang="en-US" altLang="zh-CN" dirty="0"/>
              <a:t>1</a:t>
            </a:r>
            <a:r>
              <a:rPr lang="zh-CN" altLang="en-US" dirty="0"/>
              <a:t>线性关系，</a:t>
            </a:r>
            <a:r>
              <a:rPr lang="en-US" altLang="zh-CN" dirty="0"/>
              <a:t>2</a:t>
            </a:r>
            <a:r>
              <a:rPr lang="zh-CN" altLang="en-US" dirty="0"/>
              <a:t>分支关系（用于</a:t>
            </a:r>
            <a:r>
              <a:rPr lang="en-US" altLang="zh-CN" dirty="0"/>
              <a:t>AI</a:t>
            </a:r>
            <a:r>
              <a:rPr lang="zh-CN" altLang="en-US" dirty="0"/>
              <a:t>，构造多重现实），</a:t>
            </a:r>
            <a:r>
              <a:rPr lang="en-US" altLang="zh-CN" dirty="0"/>
              <a:t>3</a:t>
            </a:r>
            <a:r>
              <a:rPr lang="zh-CN" altLang="en-US" dirty="0"/>
              <a:t>循环关系（有周期性的场景，如日历）</a:t>
            </a:r>
            <a:endParaRPr lang="en-US" altLang="zh-CN" dirty="0"/>
          </a:p>
          <a:p>
            <a:endParaRPr lang="en-US" altLang="zh-CN" dirty="0"/>
          </a:p>
          <a:p>
            <a:endParaRPr lang="zh-CN" altLang="en-US" dirty="0"/>
          </a:p>
        </p:txBody>
      </p:sp>
      <p:sp>
        <p:nvSpPr>
          <p:cNvPr id="4" name="投影片編號版面配置區 3"/>
          <p:cNvSpPr>
            <a:spLocks noGrp="1"/>
          </p:cNvSpPr>
          <p:nvPr>
            <p:ph type="sldNum" sz="quarter" idx="5"/>
          </p:nvPr>
        </p:nvSpPr>
        <p:spPr/>
        <p:txBody>
          <a:bodyPr/>
          <a:lstStyle/>
          <a:p>
            <a:fld id="{A0BB15FF-D466-4D12-8050-D982E607D506}" type="slidenum">
              <a:rPr lang="zh-CN" altLang="en-US" smtClean="0"/>
              <a:t>12</a:t>
            </a:fld>
            <a:endParaRPr lang="zh-CN" altLang="en-US"/>
          </a:p>
        </p:txBody>
      </p:sp>
    </p:spTree>
    <p:extLst>
      <p:ext uri="{BB962C8B-B14F-4D97-AF65-F5344CB8AC3E}">
        <p14:creationId xmlns:p14="http://schemas.microsoft.com/office/powerpoint/2010/main" val="3127133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98D65F44-2A4D-4BF5-9D6B-785E2373ED1E}" type="datetimeFigureOut">
              <a:rPr lang="zh-CN" altLang="en-US" smtClean="0"/>
              <a:t>2019/3/27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35455006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8D65F44-2A4D-4BF5-9D6B-785E2373ED1E}" type="datetimeFigureOut">
              <a:rPr lang="zh-CN" altLang="en-US" smtClean="0"/>
              <a:t>2019/3/27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3596467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8D65F44-2A4D-4BF5-9D6B-785E2373ED1E}" type="datetimeFigureOut">
              <a:rPr lang="zh-CN" altLang="en-US" smtClean="0"/>
              <a:t>2019/3/27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25554230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98D65F44-2A4D-4BF5-9D6B-785E2373ED1E}" type="datetimeFigureOut">
              <a:rPr lang="zh-CN" altLang="en-US" smtClean="0"/>
              <a:t>2019/3/27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898847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98D65F44-2A4D-4BF5-9D6B-785E2373ED1E}" type="datetimeFigureOut">
              <a:rPr lang="zh-CN" altLang="en-US" smtClean="0"/>
              <a:t>2019/3/27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385724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98D65F44-2A4D-4BF5-9D6B-785E2373ED1E}" type="datetimeFigureOut">
              <a:rPr lang="zh-CN" altLang="en-US" smtClean="0"/>
              <a:t>2019/3/27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33333547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98D65F44-2A4D-4BF5-9D6B-785E2373ED1E}" type="datetimeFigureOut">
              <a:rPr lang="zh-CN" altLang="en-US" smtClean="0"/>
              <a:t>2019/3/27</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42259305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98D65F44-2A4D-4BF5-9D6B-785E2373ED1E}" type="datetimeFigureOut">
              <a:rPr lang="zh-CN" altLang="en-US" smtClean="0"/>
              <a:t>2019/3/27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3489413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8D65F44-2A4D-4BF5-9D6B-785E2373ED1E}" type="datetimeFigureOut">
              <a:rPr lang="zh-CN" altLang="en-US" smtClean="0"/>
              <a:t>2019/3/27</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37297114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98D65F44-2A4D-4BF5-9D6B-785E2373ED1E}" type="datetimeFigureOut">
              <a:rPr lang="zh-CN" altLang="en-US" smtClean="0"/>
              <a:t>2019/3/27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3896901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98D65F44-2A4D-4BF5-9D6B-785E2373ED1E}" type="datetimeFigureOut">
              <a:rPr lang="zh-CN" altLang="en-US" smtClean="0"/>
              <a:t>2019/3/27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2893954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D65F44-2A4D-4BF5-9D6B-785E2373ED1E}" type="datetimeFigureOut">
              <a:rPr lang="zh-CN" altLang="en-US" smtClean="0"/>
              <a:t>2019/3/27</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B7891E-84B6-4C0F-82BB-6C5B97788572}" type="slidenum">
              <a:rPr lang="zh-CN" altLang="en-US" smtClean="0"/>
              <a:t>‹#›</a:t>
            </a:fld>
            <a:endParaRPr lang="zh-CN" altLang="en-US"/>
          </a:p>
        </p:txBody>
      </p:sp>
    </p:spTree>
    <p:extLst>
      <p:ext uri="{BB962C8B-B14F-4D97-AF65-F5344CB8AC3E}">
        <p14:creationId xmlns:p14="http://schemas.microsoft.com/office/powerpoint/2010/main" val="245062584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songjh@act.buaa.edu.cn"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slide" Target="slide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s://www.datastax.com/dev/blog/gremlins-time-machine"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57.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3.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omments" Target="../comments/comment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comments" Target="../comments/comment3.xml"/><Relationship Id="rId4" Type="http://schemas.openxmlformats.org/officeDocument/2006/relationships/hyperlink" Target="https://en.wikipedia.org/wiki/User_(computing)"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fontScale="90000"/>
          </a:bodyPr>
          <a:lstStyle/>
          <a:p>
            <a:r>
              <a:rPr lang="en-US" altLang="zh-CN" dirty="0"/>
              <a:t>TGraph</a:t>
            </a:r>
            <a:br>
              <a:rPr lang="en-US" altLang="zh-CN" dirty="0"/>
            </a:br>
            <a:r>
              <a:rPr lang="zh-CN" altLang="en-US" dirty="0"/>
              <a:t>一个时态图数据管理系统</a:t>
            </a:r>
          </a:p>
        </p:txBody>
      </p:sp>
      <p:sp>
        <p:nvSpPr>
          <p:cNvPr id="3" name="副标题 2"/>
          <p:cNvSpPr>
            <a:spLocks noGrp="1"/>
          </p:cNvSpPr>
          <p:nvPr>
            <p:ph type="subTitle" idx="1"/>
          </p:nvPr>
        </p:nvSpPr>
        <p:spPr/>
        <p:txBody>
          <a:bodyPr/>
          <a:lstStyle/>
          <a:p>
            <a:r>
              <a:rPr lang="en-US" altLang="zh-CN" dirty="0">
                <a:hlinkClick r:id="rId2"/>
              </a:rPr>
              <a:t>songjh@act.buaa.edu.cn</a:t>
            </a:r>
            <a:endParaRPr lang="en-US" altLang="zh-CN" dirty="0"/>
          </a:p>
          <a:p>
            <a:r>
              <a:rPr lang="en-US" altLang="zh-CN" dirty="0"/>
              <a:t>2018 December</a:t>
            </a:r>
            <a:endParaRPr lang="zh-CN" altLang="en-US" dirty="0"/>
          </a:p>
        </p:txBody>
      </p:sp>
    </p:spTree>
    <p:extLst>
      <p:ext uri="{BB962C8B-B14F-4D97-AF65-F5344CB8AC3E}">
        <p14:creationId xmlns:p14="http://schemas.microsoft.com/office/powerpoint/2010/main" val="17203288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EF67272-ACC8-4A18-BBB9-340FF4C06219}"/>
              </a:ext>
            </a:extLst>
          </p:cNvPr>
          <p:cNvSpPr>
            <a:spLocks noGrp="1"/>
          </p:cNvSpPr>
          <p:nvPr>
            <p:ph type="title"/>
          </p:nvPr>
        </p:nvSpPr>
        <p:spPr/>
        <p:txBody>
          <a:bodyPr/>
          <a:lstStyle/>
          <a:p>
            <a:r>
              <a:rPr lang="zh-CN" altLang="en-US" dirty="0"/>
              <a:t>时态图模型</a:t>
            </a:r>
          </a:p>
        </p:txBody>
      </p:sp>
      <p:sp>
        <p:nvSpPr>
          <p:cNvPr id="3" name="內容版面配置區 2">
            <a:extLst>
              <a:ext uri="{FF2B5EF4-FFF2-40B4-BE49-F238E27FC236}">
                <a16:creationId xmlns:a16="http://schemas.microsoft.com/office/drawing/2014/main" id="{D252E9B1-C1C9-48D8-AEF8-82AC2FB6B34B}"/>
              </a:ext>
            </a:extLst>
          </p:cNvPr>
          <p:cNvSpPr>
            <a:spLocks noGrp="1"/>
          </p:cNvSpPr>
          <p:nvPr>
            <p:ph idx="1"/>
          </p:nvPr>
        </p:nvSpPr>
        <p:spPr/>
        <p:txBody>
          <a:bodyPr>
            <a:normAutofit/>
          </a:bodyPr>
          <a:lstStyle/>
          <a:p>
            <a:r>
              <a:rPr lang="zh-CN" altLang="en-US" dirty="0"/>
              <a:t>我们将逐个介绍和分析现有的时态关系模型及时态图模型，并说明为何它们无法很好地满足我们的查询需求。</a:t>
            </a:r>
            <a:endParaRPr lang="en-US" altLang="zh-CN" dirty="0"/>
          </a:p>
          <a:p>
            <a:pPr lvl="1"/>
            <a:endParaRPr lang="en-US" altLang="zh-CN" dirty="0"/>
          </a:p>
          <a:p>
            <a:pPr lvl="1"/>
            <a:endParaRPr lang="zh-CN" altLang="en-US" dirty="0"/>
          </a:p>
        </p:txBody>
      </p:sp>
      <p:sp>
        <p:nvSpPr>
          <p:cNvPr id="4" name="箭號: 五邊形 3">
            <a:extLst>
              <a:ext uri="{FF2B5EF4-FFF2-40B4-BE49-F238E27FC236}">
                <a16:creationId xmlns:a16="http://schemas.microsoft.com/office/drawing/2014/main" id="{2B5F42EF-D24D-4057-8F28-DA0F52C04EF0}"/>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5" name="文字方塊 4">
            <a:extLst>
              <a:ext uri="{FF2B5EF4-FFF2-40B4-BE49-F238E27FC236}">
                <a16:creationId xmlns:a16="http://schemas.microsoft.com/office/drawing/2014/main" id="{F1DDF5BA-CC27-436C-A95C-51588139002E}"/>
              </a:ext>
            </a:extLst>
          </p:cNvPr>
          <p:cNvSpPr txBox="1"/>
          <p:nvPr/>
        </p:nvSpPr>
        <p:spPr>
          <a:xfrm>
            <a:off x="0" y="6312651"/>
            <a:ext cx="8240717" cy="307777"/>
          </a:xfrm>
          <a:prstGeom prst="rect">
            <a:avLst/>
          </a:prstGeom>
          <a:noFill/>
        </p:spPr>
        <p:txBody>
          <a:bodyPr wrap="none" rtlCol="0">
            <a:spAutoFit/>
          </a:bodyPr>
          <a:lstStyle/>
          <a:p>
            <a:r>
              <a:rPr lang="en-US" altLang="zh-CN" sz="1400" b="1" dirty="0" err="1"/>
              <a:t>Dyreson</a:t>
            </a:r>
            <a:r>
              <a:rPr lang="en-US" altLang="zh-CN" sz="1400" dirty="0"/>
              <a:t> C. (2009) </a:t>
            </a:r>
            <a:r>
              <a:rPr lang="en-US" altLang="zh-CN" sz="1400" u="sng" dirty="0"/>
              <a:t>Chronon</a:t>
            </a:r>
            <a:r>
              <a:rPr lang="en-US" altLang="zh-CN" sz="1400" dirty="0"/>
              <a:t>. In: LIU L., ÖZSU M.T. (eds) Encyclopedia of Database Systems. Springer, Boston, MA</a:t>
            </a:r>
            <a:endParaRPr lang="zh-CN" altLang="en-US" sz="1400" dirty="0"/>
          </a:p>
        </p:txBody>
      </p:sp>
    </p:spTree>
    <p:extLst>
      <p:ext uri="{BB962C8B-B14F-4D97-AF65-F5344CB8AC3E}">
        <p14:creationId xmlns:p14="http://schemas.microsoft.com/office/powerpoint/2010/main" val="38230415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1" y="365127"/>
            <a:ext cx="8863263" cy="688963"/>
          </a:xfrm>
        </p:spPr>
        <p:txBody>
          <a:bodyPr>
            <a:normAutofit fontScale="90000"/>
          </a:bodyPr>
          <a:lstStyle/>
          <a:p>
            <a:r>
              <a:rPr lang="zh-CN" altLang="en-US" dirty="0"/>
              <a:t>时间相关的基本概念</a:t>
            </a:r>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409074" y="1124926"/>
            <a:ext cx="7988968" cy="5086743"/>
          </a:xfrm>
        </p:spPr>
        <p:txBody>
          <a:bodyPr>
            <a:normAutofit/>
          </a:bodyPr>
          <a:lstStyle/>
          <a:p>
            <a:r>
              <a:rPr lang="zh-CN" altLang="en-US" dirty="0"/>
              <a:t>理解时态模型需要的基本概念</a:t>
            </a:r>
            <a:r>
              <a:rPr lang="en-US" altLang="zh-CN" dirty="0"/>
              <a:t>[Böhlen,18]</a:t>
            </a:r>
          </a:p>
          <a:p>
            <a:pPr lvl="1"/>
            <a:r>
              <a:rPr lang="en-US" altLang="zh-CN" dirty="0"/>
              <a:t>Time Domain [Liu,09]</a:t>
            </a:r>
          </a:p>
          <a:p>
            <a:pPr lvl="1"/>
            <a:r>
              <a:rPr lang="en-US" altLang="zh-CN" dirty="0"/>
              <a:t>Time Dimensions [Böhlen,18]</a:t>
            </a:r>
          </a:p>
          <a:p>
            <a:pPr lvl="2"/>
            <a:r>
              <a:rPr lang="en-US" altLang="zh-CN" dirty="0"/>
              <a:t>Valid time</a:t>
            </a:r>
          </a:p>
          <a:p>
            <a:pPr lvl="2"/>
            <a:r>
              <a:rPr lang="en-US" altLang="zh-CN" dirty="0"/>
              <a:t>Transaction time</a:t>
            </a:r>
          </a:p>
          <a:p>
            <a:pPr lvl="1"/>
            <a:r>
              <a:rPr lang="en-US" altLang="zh-CN" dirty="0"/>
              <a:t>Timestamp Type [Böhlen,18]</a:t>
            </a:r>
          </a:p>
          <a:p>
            <a:pPr lvl="2"/>
            <a:r>
              <a:rPr lang="en-US" altLang="zh-CN" dirty="0"/>
              <a:t>Time instant / time point / moment [Liu,09]</a:t>
            </a:r>
          </a:p>
          <a:p>
            <a:pPr lvl="2"/>
            <a:r>
              <a:rPr lang="en-US" altLang="zh-CN" dirty="0"/>
              <a:t>Time interval / time period [Liu,09]</a:t>
            </a:r>
          </a:p>
          <a:p>
            <a:pPr lvl="2"/>
            <a:r>
              <a:rPr lang="en-US" altLang="zh-CN" dirty="0"/>
              <a:t>Temporal element [Liu,09]</a:t>
            </a:r>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6211669"/>
            <a:ext cx="9144000"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sz="1200" dirty="0"/>
              <a:t>Ling </a:t>
            </a:r>
            <a:r>
              <a:rPr lang="en-US" altLang="zh-CN" sz="1200" b="1" dirty="0"/>
              <a:t>Liu</a:t>
            </a:r>
            <a:r>
              <a:rPr lang="en-US" altLang="zh-CN" sz="1200" dirty="0"/>
              <a:t>, M. Tamer </a:t>
            </a:r>
            <a:r>
              <a:rPr lang="en-US" altLang="zh-CN" sz="1200" dirty="0" err="1"/>
              <a:t>Zsu</a:t>
            </a:r>
            <a:r>
              <a:rPr lang="en-US" altLang="zh-CN" sz="1200" dirty="0"/>
              <a:t>: </a:t>
            </a:r>
            <a:r>
              <a:rPr lang="en-US" altLang="zh-CN" sz="1200" u="sng" dirty="0"/>
              <a:t>Encyclopedia of Database Systems</a:t>
            </a:r>
            <a:r>
              <a:rPr lang="en-US" altLang="zh-CN" sz="1200" dirty="0"/>
              <a:t>. 1st edition. Springer Publishing Company, Incorporated. 2009.</a:t>
            </a:r>
          </a:p>
          <a:p>
            <a:r>
              <a:rPr lang="en-US" altLang="zh-CN" sz="1200" dirty="0"/>
              <a:t>Michael H. </a:t>
            </a:r>
            <a:r>
              <a:rPr lang="en-US" altLang="zh-CN" sz="1200" b="1" dirty="0" err="1"/>
              <a:t>Böhlen</a:t>
            </a:r>
            <a:r>
              <a:rPr lang="en-US" altLang="zh-CN" sz="1200" dirty="0"/>
              <a:t>, Anton </a:t>
            </a:r>
            <a:r>
              <a:rPr lang="en-US" altLang="zh-CN" sz="1200" dirty="0" err="1"/>
              <a:t>Dignös</a:t>
            </a:r>
            <a:r>
              <a:rPr lang="en-US" altLang="zh-CN" sz="1200" dirty="0"/>
              <a:t>, Johann </a:t>
            </a:r>
            <a:r>
              <a:rPr lang="en-US" altLang="zh-CN" sz="1200" dirty="0" err="1"/>
              <a:t>Gamper</a:t>
            </a:r>
            <a:r>
              <a:rPr lang="en-US" altLang="zh-CN" sz="1200" dirty="0"/>
              <a:t>, Christian S. Jensen: </a:t>
            </a:r>
            <a:r>
              <a:rPr lang="en-US" altLang="zh-CN" sz="1200" u="sng" dirty="0"/>
              <a:t>Temporal Data Management – An Overview</a:t>
            </a:r>
            <a:r>
              <a:rPr lang="en-US" altLang="zh-CN" sz="1200" dirty="0"/>
              <a:t>. </a:t>
            </a:r>
            <a:r>
              <a:rPr lang="en-US" altLang="zh-CN" sz="1200" i="1" dirty="0"/>
              <a:t>In</a:t>
            </a:r>
            <a:r>
              <a:rPr lang="en-US" altLang="zh-CN" sz="1200" dirty="0"/>
              <a:t> Business Intelligence and Big Data Pp. 51–83. Cham: Springer International Publishing. 2018.</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24392787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0" y="365127"/>
            <a:ext cx="7886700" cy="581357"/>
          </a:xfrm>
        </p:spPr>
        <p:txBody>
          <a:bodyPr>
            <a:normAutofit fontScale="90000"/>
          </a:bodyPr>
          <a:lstStyle/>
          <a:p>
            <a:r>
              <a:rPr lang="en-US" altLang="zh-CN" dirty="0"/>
              <a:t>Time domain </a:t>
            </a:r>
            <a:r>
              <a:rPr lang="en-US" altLang="zh-CN" sz="3200" dirty="0"/>
              <a:t>[Montanari,09]</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253611"/>
            <a:ext cx="9144000" cy="3458499"/>
          </a:xfrm>
        </p:spPr>
        <p:txBody>
          <a:bodyPr>
            <a:noAutofit/>
          </a:bodyPr>
          <a:lstStyle/>
          <a:p>
            <a:r>
              <a:rPr lang="zh-CN" altLang="en-US" sz="1800" dirty="0"/>
              <a:t>模型的</a:t>
            </a:r>
            <a:r>
              <a:rPr lang="en-US" altLang="zh-CN" sz="1800" dirty="0"/>
              <a:t>Time Domain</a:t>
            </a:r>
            <a:r>
              <a:rPr lang="zh-CN" altLang="en-US" sz="1800" dirty="0"/>
              <a:t>体现了模型对于时间本质的理解（本体论的选择）。</a:t>
            </a:r>
            <a:endParaRPr lang="en-US" altLang="zh-CN" sz="1800" dirty="0"/>
          </a:p>
          <a:p>
            <a:r>
              <a:rPr lang="en-US" altLang="zh-CN" sz="1800" dirty="0"/>
              <a:t>Time domain</a:t>
            </a:r>
            <a:r>
              <a:rPr lang="zh-CN" altLang="en-US" sz="1800" dirty="0"/>
              <a:t>被定义为“</a:t>
            </a:r>
            <a:r>
              <a:rPr lang="en-US" altLang="zh-CN" sz="1800" dirty="0"/>
              <a:t>a set of temporal individuals connected by a set of temporal relations</a:t>
            </a:r>
            <a:r>
              <a:rPr lang="zh-CN" altLang="en-US" sz="1800" dirty="0"/>
              <a:t>”</a:t>
            </a:r>
            <a:endParaRPr lang="en-US" altLang="zh-CN" sz="1800" dirty="0"/>
          </a:p>
          <a:p>
            <a:r>
              <a:rPr lang="en-US" altLang="zh-CN" sz="1800" dirty="0"/>
              <a:t>temporal individual</a:t>
            </a:r>
            <a:r>
              <a:rPr lang="zh-CN" altLang="en-US" sz="1800" dirty="0"/>
              <a:t>有二种：</a:t>
            </a:r>
            <a:r>
              <a:rPr lang="en-US" altLang="zh-CN" sz="1800" dirty="0"/>
              <a:t>1</a:t>
            </a:r>
            <a:r>
              <a:rPr lang="zh-CN" altLang="en-US" sz="1800" dirty="0"/>
              <a:t>时间点（两点之间有</a:t>
            </a:r>
            <a:r>
              <a:rPr lang="en-US" altLang="zh-CN" sz="1800" dirty="0"/>
              <a:t>Gap</a:t>
            </a:r>
            <a:r>
              <a:rPr lang="zh-CN" altLang="en-US" sz="1800" dirty="0"/>
              <a:t>），</a:t>
            </a:r>
            <a:r>
              <a:rPr lang="en-US" altLang="zh-CN" sz="1800" dirty="0"/>
              <a:t>2</a:t>
            </a:r>
            <a:r>
              <a:rPr lang="zh-CN" altLang="en-US" sz="1800" dirty="0"/>
              <a:t>时间区间</a:t>
            </a:r>
            <a:endParaRPr lang="en-US" altLang="zh-CN" sz="1800" dirty="0"/>
          </a:p>
          <a:p>
            <a:r>
              <a:rPr lang="en-US" altLang="zh-CN" sz="1800" dirty="0"/>
              <a:t>temporal relation</a:t>
            </a:r>
            <a:r>
              <a:rPr lang="zh-CN" altLang="en-US" sz="1800" dirty="0"/>
              <a:t>有三类：</a:t>
            </a:r>
            <a:r>
              <a:rPr lang="en-US" altLang="zh-CN" sz="1800" dirty="0"/>
              <a:t>1</a:t>
            </a:r>
            <a:r>
              <a:rPr lang="zh-CN" altLang="en-US" sz="1800" dirty="0"/>
              <a:t>线性关系，</a:t>
            </a:r>
            <a:r>
              <a:rPr lang="en-US" altLang="zh-CN" sz="1800" dirty="0"/>
              <a:t>2</a:t>
            </a:r>
            <a:r>
              <a:rPr lang="zh-CN" altLang="en-US" sz="1800" dirty="0"/>
              <a:t>分支关系（用于</a:t>
            </a:r>
            <a:r>
              <a:rPr lang="en-US" altLang="zh-CN" sz="1800" dirty="0"/>
              <a:t>AI</a:t>
            </a:r>
            <a:r>
              <a:rPr lang="zh-CN" altLang="en-US" sz="1800" dirty="0"/>
              <a:t>，构造多重现实），</a:t>
            </a:r>
            <a:r>
              <a:rPr lang="en-US" altLang="zh-CN" sz="1800" dirty="0"/>
              <a:t>3</a:t>
            </a:r>
            <a:r>
              <a:rPr lang="zh-CN" altLang="en-US" sz="1800" dirty="0"/>
              <a:t>循环关系（有周期性的场景，如日历）</a:t>
            </a:r>
            <a:endParaRPr lang="en-US" altLang="zh-CN" sz="1800" dirty="0"/>
          </a:p>
          <a:p>
            <a:r>
              <a:rPr lang="zh-CN" altLang="en-US" sz="1800" dirty="0"/>
              <a:t>时态模型中使用较多的一种典型</a:t>
            </a:r>
            <a:r>
              <a:rPr lang="en-US" altLang="zh-CN" sz="1800" dirty="0"/>
              <a:t>Time Domain</a:t>
            </a:r>
            <a:r>
              <a:rPr lang="zh-CN" altLang="en-US" sz="1800" dirty="0"/>
              <a:t>是（我们的模型也是用这个）</a:t>
            </a:r>
            <a:endParaRPr lang="en-US" altLang="zh-CN" sz="1800" dirty="0"/>
          </a:p>
          <a:p>
            <a:pPr lvl="1"/>
            <a:r>
              <a:rPr lang="zh-CN" altLang="en-US" sz="1400" dirty="0"/>
              <a:t>以固定长度的时间区间为</a:t>
            </a:r>
            <a:r>
              <a:rPr lang="en-US" altLang="zh-CN" sz="1400" dirty="0"/>
              <a:t>Temporal Individual</a:t>
            </a:r>
            <a:r>
              <a:rPr lang="zh-CN" altLang="en-US" sz="1400" dirty="0"/>
              <a:t>（此固定长度的时间区间也称为</a:t>
            </a:r>
            <a:r>
              <a:rPr lang="en-US" altLang="zh-CN" sz="1400" dirty="0"/>
              <a:t>Chronon</a:t>
            </a:r>
            <a:r>
              <a:rPr lang="zh-CN" altLang="en-US" sz="1400" dirty="0"/>
              <a:t>）</a:t>
            </a:r>
            <a:endParaRPr lang="en-US" altLang="zh-CN" sz="1400" dirty="0"/>
          </a:p>
          <a:p>
            <a:pPr lvl="1">
              <a:lnSpc>
                <a:spcPct val="100000"/>
              </a:lnSpc>
              <a:spcBef>
                <a:spcPts val="0"/>
              </a:spcBef>
            </a:pPr>
            <a:r>
              <a:rPr lang="zh-CN" altLang="en-US" sz="1400" dirty="0"/>
              <a:t>线性</a:t>
            </a:r>
            <a:r>
              <a:rPr lang="en-US" altLang="zh-CN" sz="1400" dirty="0"/>
              <a:t>temporal relation</a:t>
            </a:r>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5647651"/>
            <a:ext cx="9144000" cy="1200329"/>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sz="1200" dirty="0"/>
              <a:t>Ling </a:t>
            </a:r>
            <a:r>
              <a:rPr lang="en-US" altLang="zh-CN" sz="1200" b="1" dirty="0"/>
              <a:t>Liu</a:t>
            </a:r>
            <a:r>
              <a:rPr lang="en-US" altLang="zh-CN" sz="1200" dirty="0"/>
              <a:t>, M. Tamer </a:t>
            </a:r>
            <a:r>
              <a:rPr lang="en-US" altLang="zh-CN" sz="1200" dirty="0" err="1"/>
              <a:t>Zsu</a:t>
            </a:r>
            <a:r>
              <a:rPr lang="en-US" altLang="zh-CN" sz="1200" dirty="0"/>
              <a:t>: </a:t>
            </a:r>
            <a:r>
              <a:rPr lang="en-US" altLang="zh-CN" sz="1200" u="sng" dirty="0"/>
              <a:t>Encyclopedia of Database Systems</a:t>
            </a:r>
            <a:r>
              <a:rPr lang="en-US" altLang="zh-CN" sz="1200" dirty="0"/>
              <a:t>. 1st edition. Springer Publishing Company, Incorporated. 2009.</a:t>
            </a:r>
          </a:p>
          <a:p>
            <a:r>
              <a:rPr lang="en-US" altLang="zh-CN" sz="1200" b="1" dirty="0" err="1"/>
              <a:t>Montanari</a:t>
            </a:r>
            <a:r>
              <a:rPr lang="en-US" altLang="zh-CN" sz="1200" dirty="0"/>
              <a:t> A., </a:t>
            </a:r>
            <a:r>
              <a:rPr lang="en-US" altLang="zh-CN" sz="1200" dirty="0" err="1"/>
              <a:t>Chomicki</a:t>
            </a:r>
            <a:r>
              <a:rPr lang="en-US" altLang="zh-CN" sz="1200" dirty="0"/>
              <a:t> J. (2009) </a:t>
            </a:r>
            <a:r>
              <a:rPr lang="en-US" altLang="zh-CN" sz="1200" u="sng" dirty="0"/>
              <a:t>Time Domain</a:t>
            </a:r>
            <a:r>
              <a:rPr lang="en-US" altLang="zh-CN" sz="1200" dirty="0"/>
              <a:t>. In: LIU L., ÖZSU M.T. (eds) Encyclopedia of Database Systems. Springer, Boston, MA</a:t>
            </a:r>
          </a:p>
          <a:p>
            <a:r>
              <a:rPr lang="en-US" altLang="zh-CN" sz="1200" dirty="0"/>
              <a:t>[5] </a:t>
            </a:r>
            <a:r>
              <a:rPr lang="en-US" altLang="zh-CN" sz="1200" b="1" dirty="0" err="1"/>
              <a:t>Chomicki</a:t>
            </a:r>
            <a:r>
              <a:rPr lang="en-US" altLang="zh-CN" sz="1200" dirty="0"/>
              <a:t> J. and </a:t>
            </a:r>
            <a:r>
              <a:rPr lang="en-US" altLang="zh-CN" sz="1200" dirty="0" err="1"/>
              <a:t>Toman</a:t>
            </a:r>
            <a:r>
              <a:rPr lang="en-US" altLang="zh-CN" sz="1200" dirty="0"/>
              <a:t> D. </a:t>
            </a:r>
            <a:r>
              <a:rPr lang="en-US" altLang="zh-CN" sz="1200" u="sng" dirty="0"/>
              <a:t>Temporal databases</a:t>
            </a:r>
            <a:r>
              <a:rPr lang="en-US" altLang="zh-CN" sz="1200" dirty="0"/>
              <a:t>. In Chapter 14 of the Handbook of Temporal Reasoning in Artificial Intelligence, M. Fisher, D. </a:t>
            </a:r>
            <a:r>
              <a:rPr lang="en-US" altLang="zh-CN" sz="1200" dirty="0" err="1"/>
              <a:t>Gabbay</a:t>
            </a:r>
            <a:r>
              <a:rPr lang="en-US" altLang="zh-CN" sz="1200" dirty="0"/>
              <a:t>, L. Vila (eds.). Elsevier B.V., Amsterdam, The Netherlands, 2005, pp. 429–467.</a:t>
            </a:r>
          </a:p>
          <a:p>
            <a:r>
              <a:rPr lang="en-US" altLang="zh-CN" sz="1200" dirty="0"/>
              <a:t>[7] </a:t>
            </a:r>
            <a:r>
              <a:rPr lang="en-US" altLang="zh-CN" sz="1200" b="1" dirty="0" err="1"/>
              <a:t>Goranko</a:t>
            </a:r>
            <a:r>
              <a:rPr lang="en-US" altLang="zh-CN" sz="1200" dirty="0"/>
              <a:t> V., </a:t>
            </a:r>
            <a:r>
              <a:rPr lang="en-US" altLang="zh-CN" sz="1200" dirty="0" err="1"/>
              <a:t>Montanari</a:t>
            </a:r>
            <a:r>
              <a:rPr lang="en-US" altLang="zh-CN" sz="1200" dirty="0"/>
              <a:t> A., and </a:t>
            </a:r>
            <a:r>
              <a:rPr lang="en-US" altLang="zh-CN" sz="1200" dirty="0" err="1"/>
              <a:t>Sciavicco</a:t>
            </a:r>
            <a:r>
              <a:rPr lang="en-US" altLang="zh-CN" sz="1200" dirty="0"/>
              <a:t> G. </a:t>
            </a:r>
            <a:r>
              <a:rPr lang="en-US" altLang="zh-CN" sz="1200" u="sng" dirty="0"/>
              <a:t>A road map of interval temporal logics and duration calculi</a:t>
            </a:r>
            <a:r>
              <a:rPr lang="en-US" altLang="zh-CN" sz="1200" dirty="0"/>
              <a:t>. J. Appl. Non-Class. Logics, 2004.</a:t>
            </a:r>
          </a:p>
          <a:p>
            <a:r>
              <a:rPr lang="en-US" altLang="zh-CN" sz="1200" b="1" dirty="0"/>
              <a:t>Allen</a:t>
            </a:r>
            <a:r>
              <a:rPr lang="en-US" altLang="zh-CN" sz="1200" dirty="0"/>
              <a:t>, J.F.: Maintaining knowledge about temporal intervals. </a:t>
            </a:r>
            <a:r>
              <a:rPr lang="en-US" altLang="zh-CN" sz="1200" dirty="0" err="1"/>
              <a:t>Commun</a:t>
            </a:r>
            <a:r>
              <a:rPr lang="en-US" altLang="zh-CN" sz="1200" dirty="0"/>
              <a:t>. ACM 26(11), 832–843 (1983)</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34581592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0" y="365127"/>
            <a:ext cx="7886700" cy="688963"/>
          </a:xfrm>
        </p:spPr>
        <p:txBody>
          <a:bodyPr>
            <a:normAutofit fontScale="90000"/>
          </a:bodyPr>
          <a:lstStyle/>
          <a:p>
            <a:r>
              <a:rPr lang="en-US" altLang="zh-CN" dirty="0"/>
              <a:t>Time Dimension</a:t>
            </a:r>
            <a:r>
              <a:rPr lang="en-US" altLang="zh-CN" dirty="0">
                <a:solidFill>
                  <a:prstClr val="black"/>
                </a:solidFill>
              </a:rPr>
              <a:t> [</a:t>
            </a:r>
            <a:r>
              <a:rPr lang="en-US" altLang="zh-CN" dirty="0" err="1">
                <a:solidFill>
                  <a:prstClr val="black"/>
                </a:solidFill>
              </a:rPr>
              <a:t>Böhlen</a:t>
            </a:r>
            <a:r>
              <a:rPr lang="en-US" altLang="zh-CN" dirty="0">
                <a:solidFill>
                  <a:prstClr val="black"/>
                </a:solidFill>
              </a:rPr>
              <a:t>, 18]</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887840"/>
            <a:ext cx="9144000" cy="1725515"/>
          </a:xfrm>
        </p:spPr>
        <p:txBody>
          <a:bodyPr>
            <a:normAutofit fontScale="77500" lnSpcReduction="20000"/>
          </a:bodyPr>
          <a:lstStyle/>
          <a:p>
            <a:r>
              <a:rPr lang="en-US" altLang="zh-CN" dirty="0"/>
              <a:t>Time Dimension</a:t>
            </a:r>
            <a:r>
              <a:rPr lang="zh-CN" altLang="en-US" dirty="0"/>
              <a:t>反映了模型所关心的是数据中的哪种时间。</a:t>
            </a:r>
            <a:endParaRPr lang="en-US" altLang="zh-CN" dirty="0"/>
          </a:p>
          <a:p>
            <a:r>
              <a:rPr lang="zh-CN" altLang="en-US" dirty="0"/>
              <a:t>两种典型的</a:t>
            </a:r>
            <a:r>
              <a:rPr lang="en-US" altLang="zh-CN" dirty="0"/>
              <a:t>Time Dimension[Jensen,09]</a:t>
            </a:r>
          </a:p>
          <a:p>
            <a:pPr lvl="1"/>
            <a:r>
              <a:rPr lang="en-US" altLang="zh-CN" dirty="0"/>
              <a:t>Valid Time</a:t>
            </a:r>
            <a:r>
              <a:rPr lang="zh-CN" altLang="en-US" dirty="0"/>
              <a:t>、</a:t>
            </a:r>
            <a:r>
              <a:rPr lang="en-US" altLang="zh-CN" dirty="0"/>
              <a:t>Transaction Time </a:t>
            </a:r>
          </a:p>
          <a:p>
            <a:r>
              <a:rPr lang="zh-CN" altLang="en-US" dirty="0"/>
              <a:t>模型中可以有多种</a:t>
            </a:r>
            <a:r>
              <a:rPr lang="en-US" altLang="zh-CN" dirty="0"/>
              <a:t>Time Dimension</a:t>
            </a:r>
          </a:p>
          <a:p>
            <a:r>
              <a:rPr lang="zh-CN" altLang="en-US" dirty="0"/>
              <a:t>我们的模型是一个支持</a:t>
            </a:r>
            <a:r>
              <a:rPr lang="en-US" altLang="zh-CN" dirty="0"/>
              <a:t>valid time</a:t>
            </a:r>
            <a:r>
              <a:rPr lang="zh-CN" altLang="en-US" dirty="0"/>
              <a:t>的模型</a:t>
            </a:r>
            <a:endParaRPr lang="en-US" altLang="zh-CN" dirty="0"/>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6027003"/>
            <a:ext cx="9144000" cy="830997"/>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sz="1200" dirty="0"/>
              <a:t>Michael H. </a:t>
            </a:r>
            <a:r>
              <a:rPr lang="en-US" altLang="zh-CN" sz="1200" b="1" dirty="0" err="1"/>
              <a:t>Böhlen</a:t>
            </a:r>
            <a:r>
              <a:rPr lang="en-US" altLang="zh-CN" sz="1200" dirty="0"/>
              <a:t>, Anton </a:t>
            </a:r>
            <a:r>
              <a:rPr lang="en-US" altLang="zh-CN" sz="1200" dirty="0" err="1"/>
              <a:t>Dignös</a:t>
            </a:r>
            <a:r>
              <a:rPr lang="en-US" altLang="zh-CN" sz="1200" dirty="0"/>
              <a:t>, Johann </a:t>
            </a:r>
            <a:r>
              <a:rPr lang="en-US" altLang="zh-CN" sz="1200" dirty="0" err="1"/>
              <a:t>Gamper</a:t>
            </a:r>
            <a:r>
              <a:rPr lang="en-US" altLang="zh-CN" sz="1200" dirty="0"/>
              <a:t>, Christian S. Jensen: </a:t>
            </a:r>
            <a:r>
              <a:rPr lang="en-US" altLang="zh-CN" sz="1200" u="sng" dirty="0"/>
              <a:t>Temporal Data Management – An Overview</a:t>
            </a:r>
            <a:r>
              <a:rPr lang="en-US" altLang="zh-CN" sz="1200" dirty="0"/>
              <a:t>. </a:t>
            </a:r>
            <a:r>
              <a:rPr lang="en-US" altLang="zh-CN" sz="1200" i="1" dirty="0"/>
              <a:t>In</a:t>
            </a:r>
            <a:r>
              <a:rPr lang="en-US" altLang="zh-CN" sz="1200" dirty="0"/>
              <a:t> Business Intelligence and Big Data Pp. 51–83. Cham: Springer International Publishing. 2018.</a:t>
            </a:r>
          </a:p>
          <a:p>
            <a:r>
              <a:rPr lang="en-US" altLang="zh-CN" sz="1200" b="1" dirty="0"/>
              <a:t>Jensen</a:t>
            </a:r>
            <a:r>
              <a:rPr lang="en-US" altLang="zh-CN" sz="1200" dirty="0"/>
              <a:t> C.S., Snodgrass R.T. (2009) </a:t>
            </a:r>
            <a:r>
              <a:rPr lang="en-US" altLang="zh-CN" sz="1200" u="sng" dirty="0"/>
              <a:t>Transaction Time</a:t>
            </a:r>
            <a:r>
              <a:rPr lang="en-US" altLang="zh-CN" sz="1200" dirty="0"/>
              <a:t>. In: LIU L., ÖZSU M.T. (eds) Encyclopedia of Database Systems. Springer, Boston, MA</a:t>
            </a:r>
          </a:p>
          <a:p>
            <a:r>
              <a:rPr lang="en-US" altLang="zh-CN" sz="1200" b="1" dirty="0"/>
              <a:t>Jensen</a:t>
            </a:r>
            <a:r>
              <a:rPr lang="en-US" altLang="zh-CN" sz="1200" dirty="0"/>
              <a:t> C.S., Snodgrass R.T. (2009) </a:t>
            </a:r>
            <a:r>
              <a:rPr lang="en-US" altLang="zh-CN" sz="1200" u="sng" dirty="0"/>
              <a:t>Valid Time</a:t>
            </a:r>
            <a:r>
              <a:rPr lang="en-US" altLang="zh-CN" sz="1200" dirty="0"/>
              <a:t>. In: LIU L., ÖZSU M.T. (eds) Encyclopedia of Database Systems. Springer, Boston, MA</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35276719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0" y="365127"/>
            <a:ext cx="7886700" cy="688963"/>
          </a:xfrm>
        </p:spPr>
        <p:txBody>
          <a:bodyPr>
            <a:normAutofit fontScale="90000"/>
          </a:bodyPr>
          <a:lstStyle/>
          <a:p>
            <a:r>
              <a:rPr lang="en-US" altLang="zh-CN" dirty="0"/>
              <a:t>Timestamp Type</a:t>
            </a:r>
            <a:r>
              <a:rPr lang="en-US" altLang="zh-CN" dirty="0">
                <a:solidFill>
                  <a:prstClr val="black"/>
                </a:solidFill>
              </a:rPr>
              <a:t> [</a:t>
            </a:r>
            <a:r>
              <a:rPr lang="en-US" altLang="zh-CN" dirty="0" err="1">
                <a:solidFill>
                  <a:prstClr val="black"/>
                </a:solidFill>
              </a:rPr>
              <a:t>Böhlen</a:t>
            </a:r>
            <a:r>
              <a:rPr lang="en-US" altLang="zh-CN" dirty="0">
                <a:solidFill>
                  <a:prstClr val="black"/>
                </a:solidFill>
              </a:rPr>
              <a:t>, 18]</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354823"/>
            <a:ext cx="9144000" cy="3235090"/>
          </a:xfrm>
        </p:spPr>
        <p:txBody>
          <a:bodyPr>
            <a:normAutofit/>
          </a:bodyPr>
          <a:lstStyle/>
          <a:p>
            <a:r>
              <a:rPr lang="zh-CN" altLang="en-US" dirty="0"/>
              <a:t>模型中时间表达的形式（点、区间、集合）</a:t>
            </a:r>
            <a:endParaRPr lang="en-US" altLang="zh-CN" dirty="0"/>
          </a:p>
          <a:p>
            <a:r>
              <a:rPr lang="zh-CN" altLang="en-US" dirty="0"/>
              <a:t>常见的</a:t>
            </a:r>
            <a:r>
              <a:rPr lang="en-US" altLang="zh-CN" dirty="0"/>
              <a:t>Timestamp</a:t>
            </a:r>
          </a:p>
          <a:p>
            <a:pPr lvl="1"/>
            <a:r>
              <a:rPr lang="en-US" altLang="zh-CN" dirty="0"/>
              <a:t>Time instant / time point / moment</a:t>
            </a:r>
          </a:p>
          <a:p>
            <a:pPr lvl="1"/>
            <a:r>
              <a:rPr lang="en-US" altLang="zh-CN" dirty="0"/>
              <a:t>Time interval / time period</a:t>
            </a:r>
            <a:r>
              <a:rPr lang="zh-CN" altLang="en-US" dirty="0"/>
              <a:t>可以有各种开闭</a:t>
            </a:r>
            <a:endParaRPr lang="en-US" altLang="zh-CN" dirty="0"/>
          </a:p>
          <a:p>
            <a:pPr lvl="1"/>
            <a:r>
              <a:rPr lang="en-US" altLang="zh-CN" dirty="0"/>
              <a:t>Chronon</a:t>
            </a:r>
          </a:p>
          <a:p>
            <a:pPr lvl="1"/>
            <a:r>
              <a:rPr lang="en-US" altLang="zh-CN" dirty="0"/>
              <a:t>Temporal element</a:t>
            </a:r>
          </a:p>
          <a:p>
            <a:pPr lvl="2"/>
            <a:r>
              <a:rPr lang="zh-CN" altLang="en-US" dirty="0"/>
              <a:t>如</a:t>
            </a:r>
            <a:r>
              <a:rPr lang="en-US" altLang="zh-CN" dirty="0"/>
              <a:t>[2010-2015, 2018-2019]</a:t>
            </a:r>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6396335"/>
            <a:ext cx="9144000" cy="461665"/>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sz="1200" dirty="0"/>
              <a:t>Michael H. </a:t>
            </a:r>
            <a:r>
              <a:rPr lang="en-US" altLang="zh-CN" sz="1200" b="1" dirty="0" err="1"/>
              <a:t>Böhlen</a:t>
            </a:r>
            <a:r>
              <a:rPr lang="en-US" altLang="zh-CN" sz="1200" dirty="0"/>
              <a:t>, Anton </a:t>
            </a:r>
            <a:r>
              <a:rPr lang="en-US" altLang="zh-CN" sz="1200" dirty="0" err="1"/>
              <a:t>Dignös</a:t>
            </a:r>
            <a:r>
              <a:rPr lang="en-US" altLang="zh-CN" sz="1200" dirty="0"/>
              <a:t>, Johann </a:t>
            </a:r>
            <a:r>
              <a:rPr lang="en-US" altLang="zh-CN" sz="1200" dirty="0" err="1"/>
              <a:t>Gamper</a:t>
            </a:r>
            <a:r>
              <a:rPr lang="en-US" altLang="zh-CN" sz="1200" dirty="0"/>
              <a:t>, Christian S. Jensen: </a:t>
            </a:r>
            <a:r>
              <a:rPr lang="en-US" altLang="zh-CN" sz="1200" u="sng" dirty="0"/>
              <a:t>Temporal Data Management – An Overview</a:t>
            </a:r>
            <a:r>
              <a:rPr lang="en-US" altLang="zh-CN" sz="1200" dirty="0"/>
              <a:t>. </a:t>
            </a:r>
            <a:r>
              <a:rPr lang="en-US" altLang="zh-CN" sz="1200" i="1" dirty="0"/>
              <a:t>In</a:t>
            </a:r>
            <a:r>
              <a:rPr lang="en-US" altLang="zh-CN" sz="1200" dirty="0"/>
              <a:t> Business Intelligence and Big Data Pp. 51–83. Cham: Springer International Publishing. 2018.</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16110804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EF67272-ACC8-4A18-BBB9-340FF4C06219}"/>
              </a:ext>
            </a:extLst>
          </p:cNvPr>
          <p:cNvSpPr>
            <a:spLocks noGrp="1"/>
          </p:cNvSpPr>
          <p:nvPr>
            <p:ph type="title"/>
          </p:nvPr>
        </p:nvSpPr>
        <p:spPr>
          <a:xfrm>
            <a:off x="200525" y="365127"/>
            <a:ext cx="8314825" cy="637506"/>
          </a:xfrm>
        </p:spPr>
        <p:txBody>
          <a:bodyPr>
            <a:normAutofit fontScale="90000"/>
          </a:bodyPr>
          <a:lstStyle/>
          <a:p>
            <a:r>
              <a:rPr lang="zh-CN" altLang="en-US" dirty="0"/>
              <a:t>时态关系模型</a:t>
            </a:r>
          </a:p>
        </p:txBody>
      </p:sp>
      <p:sp>
        <p:nvSpPr>
          <p:cNvPr id="3" name="內容版面配置區 2">
            <a:extLst>
              <a:ext uri="{FF2B5EF4-FFF2-40B4-BE49-F238E27FC236}">
                <a16:creationId xmlns:a16="http://schemas.microsoft.com/office/drawing/2014/main" id="{D252E9B1-C1C9-48D8-AEF8-82AC2FB6B34B}"/>
              </a:ext>
            </a:extLst>
          </p:cNvPr>
          <p:cNvSpPr>
            <a:spLocks noGrp="1"/>
          </p:cNvSpPr>
          <p:nvPr>
            <p:ph idx="1"/>
          </p:nvPr>
        </p:nvSpPr>
        <p:spPr>
          <a:xfrm>
            <a:off x="120317" y="1073469"/>
            <a:ext cx="8823158" cy="3914592"/>
          </a:xfrm>
        </p:spPr>
        <p:txBody>
          <a:bodyPr>
            <a:normAutofit fontScale="77500" lnSpcReduction="20000"/>
          </a:bodyPr>
          <a:lstStyle/>
          <a:p>
            <a:pPr>
              <a:lnSpc>
                <a:spcPct val="120000"/>
              </a:lnSpc>
            </a:pPr>
            <a:r>
              <a:rPr lang="zh-CN" altLang="en-US" dirty="0"/>
              <a:t>模型主要是按照</a:t>
            </a:r>
            <a:r>
              <a:rPr lang="en-US" altLang="zh-CN" dirty="0"/>
              <a:t>timestamp</a:t>
            </a:r>
            <a:r>
              <a:rPr lang="zh-CN" altLang="en-US" dirty="0"/>
              <a:t>的类型及与数据项的结合方式（</a:t>
            </a:r>
            <a:r>
              <a:rPr lang="en-US" altLang="zh-CN" dirty="0"/>
              <a:t> Timestamping </a:t>
            </a:r>
            <a:r>
              <a:rPr lang="zh-CN" altLang="en-US" dirty="0"/>
              <a:t>）来区分的。</a:t>
            </a:r>
            <a:endParaRPr lang="en-US" altLang="zh-CN" dirty="0"/>
          </a:p>
          <a:p>
            <a:pPr lvl="1">
              <a:lnSpc>
                <a:spcPct val="120000"/>
              </a:lnSpc>
            </a:pPr>
            <a:r>
              <a:rPr lang="en-US" altLang="zh-CN" dirty="0"/>
              <a:t>Timestamping denotes the association of a </a:t>
            </a:r>
            <a:r>
              <a:rPr lang="en-US" altLang="zh-CN" dirty="0">
                <a:solidFill>
                  <a:schemeClr val="accent5"/>
                </a:solidFill>
              </a:rPr>
              <a:t>data element</a:t>
            </a:r>
            <a:r>
              <a:rPr lang="en-US" altLang="zh-CN" dirty="0"/>
              <a:t> in a relation with a time value. </a:t>
            </a:r>
          </a:p>
          <a:p>
            <a:pPr>
              <a:lnSpc>
                <a:spcPct val="120000"/>
              </a:lnSpc>
            </a:pPr>
            <a:r>
              <a:rPr lang="zh-CN" altLang="en-US" dirty="0"/>
              <a:t>我们这里介绍几类典型的时态关系模型 </a:t>
            </a:r>
            <a:endParaRPr lang="en-US" altLang="zh-CN" dirty="0"/>
          </a:p>
          <a:p>
            <a:pPr lvl="1">
              <a:lnSpc>
                <a:spcPct val="120000"/>
              </a:lnSpc>
            </a:pPr>
            <a:r>
              <a:rPr lang="en-US" altLang="zh-CN" dirty="0"/>
              <a:t>tuple timestamping + time points</a:t>
            </a:r>
            <a:r>
              <a:rPr lang="zh-CN" altLang="en-US" dirty="0"/>
              <a:t>（最简单）</a:t>
            </a:r>
            <a:endParaRPr lang="en-US" altLang="zh-CN" dirty="0"/>
          </a:p>
          <a:p>
            <a:pPr lvl="1">
              <a:lnSpc>
                <a:spcPct val="120000"/>
              </a:lnSpc>
            </a:pPr>
            <a:r>
              <a:rPr lang="en-US" altLang="zh-CN" b="1" dirty="0">
                <a:solidFill>
                  <a:srgbClr val="FF0000"/>
                </a:solidFill>
              </a:rPr>
              <a:t>tuple timestamping + time intervals</a:t>
            </a:r>
            <a:r>
              <a:rPr lang="zh-CN" altLang="en-US" b="1" dirty="0">
                <a:solidFill>
                  <a:srgbClr val="FF0000"/>
                </a:solidFill>
              </a:rPr>
              <a:t>（最常用）</a:t>
            </a:r>
            <a:endParaRPr lang="en-US" altLang="zh-CN" b="1" dirty="0">
              <a:solidFill>
                <a:srgbClr val="FF0000"/>
              </a:solidFill>
            </a:endParaRPr>
          </a:p>
          <a:p>
            <a:pPr lvl="1">
              <a:lnSpc>
                <a:spcPct val="120000"/>
              </a:lnSpc>
            </a:pPr>
            <a:r>
              <a:rPr lang="en-US" altLang="zh-CN" dirty="0"/>
              <a:t>tuple timestamping + temporal elements</a:t>
            </a:r>
            <a:r>
              <a:rPr lang="zh-CN" altLang="en-US" dirty="0"/>
              <a:t>（很少有人用）</a:t>
            </a:r>
            <a:endParaRPr lang="en-US" altLang="zh-CN" dirty="0"/>
          </a:p>
          <a:p>
            <a:pPr lvl="1">
              <a:lnSpc>
                <a:spcPct val="120000"/>
              </a:lnSpc>
            </a:pPr>
            <a:r>
              <a:rPr lang="en-US" altLang="zh-CN" dirty="0"/>
              <a:t>attribute timestamping</a:t>
            </a:r>
            <a:r>
              <a:rPr lang="zh-CN" altLang="en-US" dirty="0"/>
              <a:t>（几乎没人用）</a:t>
            </a:r>
            <a:endParaRPr lang="en-US" altLang="zh-CN" dirty="0"/>
          </a:p>
          <a:p>
            <a:pPr>
              <a:lnSpc>
                <a:spcPct val="120000"/>
              </a:lnSpc>
            </a:pPr>
            <a:r>
              <a:rPr lang="zh-CN" altLang="en-US" dirty="0"/>
              <a:t>一个租车的例子（来说明这几种模型的不同点）</a:t>
            </a:r>
            <a:endParaRPr lang="en-US" altLang="zh-CN" dirty="0"/>
          </a:p>
        </p:txBody>
      </p:sp>
      <p:sp>
        <p:nvSpPr>
          <p:cNvPr id="4" name="箭號: 五邊形 3">
            <a:extLst>
              <a:ext uri="{FF2B5EF4-FFF2-40B4-BE49-F238E27FC236}">
                <a16:creationId xmlns:a16="http://schemas.microsoft.com/office/drawing/2014/main" id="{2B5F42EF-D24D-4057-8F28-DA0F52C04EF0}"/>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5" name="箭號: ＞形 4">
            <a:extLst>
              <a:ext uri="{FF2B5EF4-FFF2-40B4-BE49-F238E27FC236}">
                <a16:creationId xmlns:a16="http://schemas.microsoft.com/office/drawing/2014/main" id="{2E76FA0D-517C-419F-BD93-3B7EBBF09779}"/>
              </a:ext>
            </a:extLst>
          </p:cNvPr>
          <p:cNvSpPr/>
          <p:nvPr/>
        </p:nvSpPr>
        <p:spPr>
          <a:xfrm>
            <a:off x="1443790" y="0"/>
            <a:ext cx="1860884"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时态关系模型</a:t>
            </a:r>
          </a:p>
        </p:txBody>
      </p:sp>
      <p:sp>
        <p:nvSpPr>
          <p:cNvPr id="10" name="文字方塊 9">
            <a:extLst>
              <a:ext uri="{FF2B5EF4-FFF2-40B4-BE49-F238E27FC236}">
                <a16:creationId xmlns:a16="http://schemas.microsoft.com/office/drawing/2014/main" id="{ABC5A716-B678-4617-BA01-27A4D79F5899}"/>
              </a:ext>
            </a:extLst>
          </p:cNvPr>
          <p:cNvSpPr txBox="1"/>
          <p:nvPr/>
        </p:nvSpPr>
        <p:spPr>
          <a:xfrm>
            <a:off x="0" y="6581001"/>
            <a:ext cx="8940909" cy="276999"/>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altLang="zh-CN" sz="1200" b="1" dirty="0"/>
              <a:t>Jensen</a:t>
            </a:r>
            <a:r>
              <a:rPr lang="en-US" altLang="zh-CN" sz="1200" dirty="0"/>
              <a:t> C.S., Snodgrass R.T. (2009) </a:t>
            </a:r>
            <a:r>
              <a:rPr lang="en-US" altLang="zh-CN" sz="1200" u="sng" dirty="0"/>
              <a:t>Temporal Data Models</a:t>
            </a:r>
            <a:r>
              <a:rPr lang="en-US" altLang="zh-CN" sz="1200" dirty="0"/>
              <a:t>. In: LIU L., ÖZSU M.T. (eds) Encyclopedia of Database Systems. Springer, Boston, MA</a:t>
            </a:r>
          </a:p>
        </p:txBody>
      </p:sp>
      <p:pic>
        <p:nvPicPr>
          <p:cNvPr id="7" name="圖片 6">
            <a:extLst>
              <a:ext uri="{FF2B5EF4-FFF2-40B4-BE49-F238E27FC236}">
                <a16:creationId xmlns:a16="http://schemas.microsoft.com/office/drawing/2014/main" id="{B52F5E90-0C12-45AF-B7F4-F5394E04541D}"/>
              </a:ext>
            </a:extLst>
          </p:cNvPr>
          <p:cNvPicPr>
            <a:picLocks noChangeAspect="1"/>
          </p:cNvPicPr>
          <p:nvPr/>
        </p:nvPicPr>
        <p:blipFill>
          <a:blip r:embed="rId3"/>
          <a:stretch>
            <a:fillRect/>
          </a:stretch>
        </p:blipFill>
        <p:spPr>
          <a:xfrm>
            <a:off x="120317" y="4877591"/>
            <a:ext cx="8901989" cy="1526055"/>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92022119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圖片 11">
            <a:extLst>
              <a:ext uri="{FF2B5EF4-FFF2-40B4-BE49-F238E27FC236}">
                <a16:creationId xmlns:a16="http://schemas.microsoft.com/office/drawing/2014/main" id="{41A4E269-AA26-44DD-AADB-22FEAE878863}"/>
              </a:ext>
            </a:extLst>
          </p:cNvPr>
          <p:cNvPicPr>
            <a:picLocks noChangeAspect="1"/>
          </p:cNvPicPr>
          <p:nvPr/>
        </p:nvPicPr>
        <p:blipFill>
          <a:blip r:embed="rId3"/>
          <a:stretch>
            <a:fillRect/>
          </a:stretch>
        </p:blipFill>
        <p:spPr>
          <a:xfrm>
            <a:off x="5652303" y="5267643"/>
            <a:ext cx="3491697" cy="1563989"/>
          </a:xfrm>
          <a:prstGeom prst="rect">
            <a:avLst/>
          </a:prstGeom>
        </p:spPr>
      </p:pic>
      <p:pic>
        <p:nvPicPr>
          <p:cNvPr id="14" name="圖片 13">
            <a:extLst>
              <a:ext uri="{FF2B5EF4-FFF2-40B4-BE49-F238E27FC236}">
                <a16:creationId xmlns:a16="http://schemas.microsoft.com/office/drawing/2014/main" id="{19679E2C-FAFD-44CB-96AD-8ADA112CE092}"/>
              </a:ext>
            </a:extLst>
          </p:cNvPr>
          <p:cNvPicPr>
            <a:picLocks noChangeAspect="1"/>
          </p:cNvPicPr>
          <p:nvPr/>
        </p:nvPicPr>
        <p:blipFill rotWithShape="1">
          <a:blip r:embed="rId4"/>
          <a:srcRect t="6447"/>
          <a:stretch/>
        </p:blipFill>
        <p:spPr>
          <a:xfrm>
            <a:off x="4572000" y="1144589"/>
            <a:ext cx="4403556" cy="3499827"/>
          </a:xfrm>
          <a:prstGeom prst="rect">
            <a:avLst/>
          </a:prstGeom>
        </p:spPr>
      </p:pic>
      <p:sp>
        <p:nvSpPr>
          <p:cNvPr id="2" name="標題 1">
            <a:extLst>
              <a:ext uri="{FF2B5EF4-FFF2-40B4-BE49-F238E27FC236}">
                <a16:creationId xmlns:a16="http://schemas.microsoft.com/office/drawing/2014/main" id="{59422E72-EE79-4679-9E32-2F85FEE9049C}"/>
              </a:ext>
            </a:extLst>
          </p:cNvPr>
          <p:cNvSpPr>
            <a:spLocks noGrp="1"/>
          </p:cNvSpPr>
          <p:nvPr>
            <p:ph type="title"/>
          </p:nvPr>
        </p:nvSpPr>
        <p:spPr>
          <a:xfrm>
            <a:off x="62664" y="401053"/>
            <a:ext cx="8452686" cy="633102"/>
          </a:xfrm>
        </p:spPr>
        <p:txBody>
          <a:bodyPr>
            <a:normAutofit fontScale="90000"/>
          </a:bodyPr>
          <a:lstStyle/>
          <a:p>
            <a:r>
              <a:rPr lang="zh-CN" altLang="en-US" dirty="0"/>
              <a:t>时态关系的几种模型</a:t>
            </a:r>
          </a:p>
        </p:txBody>
      </p:sp>
      <p:sp>
        <p:nvSpPr>
          <p:cNvPr id="4" name="箭號: 五邊形 3">
            <a:extLst>
              <a:ext uri="{FF2B5EF4-FFF2-40B4-BE49-F238E27FC236}">
                <a16:creationId xmlns:a16="http://schemas.microsoft.com/office/drawing/2014/main" id="{1DAACED4-1E15-4609-B310-1B745B395A74}"/>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5" name="箭號: ＞形 4">
            <a:extLst>
              <a:ext uri="{FF2B5EF4-FFF2-40B4-BE49-F238E27FC236}">
                <a16:creationId xmlns:a16="http://schemas.microsoft.com/office/drawing/2014/main" id="{D22499D0-958A-4763-A46E-DAF1BB5AAD86}"/>
              </a:ext>
            </a:extLst>
          </p:cNvPr>
          <p:cNvSpPr/>
          <p:nvPr/>
        </p:nvSpPr>
        <p:spPr>
          <a:xfrm>
            <a:off x="1443790" y="0"/>
            <a:ext cx="1860884"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时态关系模型</a:t>
            </a:r>
          </a:p>
        </p:txBody>
      </p:sp>
      <p:pic>
        <p:nvPicPr>
          <p:cNvPr id="7" name="圖片 6">
            <a:extLst>
              <a:ext uri="{FF2B5EF4-FFF2-40B4-BE49-F238E27FC236}">
                <a16:creationId xmlns:a16="http://schemas.microsoft.com/office/drawing/2014/main" id="{FD95B574-3D2C-4ED2-96FF-0B22D4F75114}"/>
              </a:ext>
            </a:extLst>
          </p:cNvPr>
          <p:cNvPicPr>
            <a:picLocks noChangeAspect="1"/>
          </p:cNvPicPr>
          <p:nvPr/>
        </p:nvPicPr>
        <p:blipFill>
          <a:blip r:embed="rId5"/>
          <a:stretch>
            <a:fillRect/>
          </a:stretch>
        </p:blipFill>
        <p:spPr>
          <a:xfrm>
            <a:off x="62664" y="1034155"/>
            <a:ext cx="2539441" cy="3826675"/>
          </a:xfrm>
          <a:prstGeom prst="rect">
            <a:avLst/>
          </a:prstGeom>
        </p:spPr>
      </p:pic>
      <p:pic>
        <p:nvPicPr>
          <p:cNvPr id="10" name="圖片 9">
            <a:extLst>
              <a:ext uri="{FF2B5EF4-FFF2-40B4-BE49-F238E27FC236}">
                <a16:creationId xmlns:a16="http://schemas.microsoft.com/office/drawing/2014/main" id="{34CCDA44-7BFC-4FA8-BC6E-CB72994E7CE7}"/>
              </a:ext>
            </a:extLst>
          </p:cNvPr>
          <p:cNvPicPr>
            <a:picLocks noChangeAspect="1"/>
          </p:cNvPicPr>
          <p:nvPr/>
        </p:nvPicPr>
        <p:blipFill>
          <a:blip r:embed="rId6"/>
          <a:stretch>
            <a:fillRect/>
          </a:stretch>
        </p:blipFill>
        <p:spPr>
          <a:xfrm>
            <a:off x="0" y="4939720"/>
            <a:ext cx="2825786" cy="1704302"/>
          </a:xfrm>
          <a:prstGeom prst="rect">
            <a:avLst/>
          </a:prstGeom>
        </p:spPr>
      </p:pic>
      <p:pic>
        <p:nvPicPr>
          <p:cNvPr id="11" name="圖片 10">
            <a:extLst>
              <a:ext uri="{FF2B5EF4-FFF2-40B4-BE49-F238E27FC236}">
                <a16:creationId xmlns:a16="http://schemas.microsoft.com/office/drawing/2014/main" id="{B3453871-D963-4A6B-AFFE-745AE5C7D04E}"/>
              </a:ext>
            </a:extLst>
          </p:cNvPr>
          <p:cNvPicPr>
            <a:picLocks noChangeAspect="1"/>
          </p:cNvPicPr>
          <p:nvPr/>
        </p:nvPicPr>
        <p:blipFill>
          <a:blip r:embed="rId7"/>
          <a:stretch>
            <a:fillRect/>
          </a:stretch>
        </p:blipFill>
        <p:spPr>
          <a:xfrm>
            <a:off x="2602105" y="4723306"/>
            <a:ext cx="2924622" cy="1596117"/>
          </a:xfrm>
          <a:prstGeom prst="rect">
            <a:avLst/>
          </a:prstGeom>
        </p:spPr>
      </p:pic>
    </p:spTree>
    <p:extLst>
      <p:ext uri="{BB962C8B-B14F-4D97-AF65-F5344CB8AC3E}">
        <p14:creationId xmlns:p14="http://schemas.microsoft.com/office/powerpoint/2010/main" val="1744111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9983936-2353-41D2-A38E-D159BB7C80AB}"/>
              </a:ext>
            </a:extLst>
          </p:cNvPr>
          <p:cNvSpPr>
            <a:spLocks noGrp="1"/>
          </p:cNvSpPr>
          <p:nvPr>
            <p:ph type="title"/>
          </p:nvPr>
        </p:nvSpPr>
        <p:spPr/>
        <p:txBody>
          <a:bodyPr/>
          <a:lstStyle/>
          <a:p>
            <a:r>
              <a:rPr lang="zh-CN" altLang="en-US" dirty="0"/>
              <a:t>时态关系模型：</a:t>
            </a:r>
            <a:r>
              <a:rPr lang="en-US" altLang="zh-CN" dirty="0"/>
              <a:t>Algebra </a:t>
            </a:r>
            <a:r>
              <a:rPr lang="en-US" altLang="zh-CN" sz="2800" dirty="0"/>
              <a:t>[</a:t>
            </a:r>
            <a:r>
              <a:rPr lang="en-US" altLang="zh-CN" sz="2800" dirty="0" err="1"/>
              <a:t>Tansel</a:t>
            </a:r>
            <a:r>
              <a:rPr lang="en-US" altLang="zh-CN" sz="2800" dirty="0"/>
              <a:t>, 09]</a:t>
            </a:r>
            <a:endParaRPr lang="zh-CN" altLang="en-US" dirty="0"/>
          </a:p>
        </p:txBody>
      </p:sp>
      <p:sp>
        <p:nvSpPr>
          <p:cNvPr id="3" name="內容版面配置區 2">
            <a:extLst>
              <a:ext uri="{FF2B5EF4-FFF2-40B4-BE49-F238E27FC236}">
                <a16:creationId xmlns:a16="http://schemas.microsoft.com/office/drawing/2014/main" id="{2D6E0236-6967-415E-BC0F-BE329077B178}"/>
              </a:ext>
            </a:extLst>
          </p:cNvPr>
          <p:cNvSpPr>
            <a:spLocks noGrp="1"/>
          </p:cNvSpPr>
          <p:nvPr>
            <p:ph idx="1"/>
          </p:nvPr>
        </p:nvSpPr>
        <p:spPr>
          <a:xfrm>
            <a:off x="628650" y="1825624"/>
            <a:ext cx="7886700" cy="4667249"/>
          </a:xfrm>
        </p:spPr>
        <p:txBody>
          <a:bodyPr>
            <a:normAutofit fontScale="85000" lnSpcReduction="20000"/>
          </a:bodyPr>
          <a:lstStyle/>
          <a:p>
            <a:pPr marL="0" indent="0">
              <a:buNone/>
            </a:pPr>
            <a:r>
              <a:rPr lang="zh-CN" altLang="en-US" dirty="0"/>
              <a:t>时态关系算子是对关系代数相关概念的扩展和补充</a:t>
            </a:r>
            <a:endParaRPr lang="en-US" altLang="zh-CN" dirty="0"/>
          </a:p>
          <a:p>
            <a:r>
              <a:rPr lang="en-US" altLang="zh-CN" dirty="0" err="1"/>
              <a:t>TimeSlice</a:t>
            </a:r>
            <a:endParaRPr lang="en-US" altLang="zh-CN" dirty="0"/>
          </a:p>
          <a:p>
            <a:pPr lvl="1"/>
            <a:r>
              <a:rPr lang="zh-CN" altLang="en-US" dirty="0"/>
              <a:t>在时态关系中选出满足相关时间条件的</a:t>
            </a:r>
            <a:r>
              <a:rPr lang="en-US" altLang="zh-CN" dirty="0"/>
              <a:t>tuple</a:t>
            </a:r>
          </a:p>
          <a:p>
            <a:r>
              <a:rPr lang="en-US" altLang="zh-CN" dirty="0"/>
              <a:t>Temporal Projection</a:t>
            </a:r>
          </a:p>
          <a:p>
            <a:pPr lvl="1"/>
            <a:r>
              <a:rPr lang="zh-CN" altLang="en-US" dirty="0"/>
              <a:t>“</a:t>
            </a:r>
            <a:r>
              <a:rPr lang="en-US" altLang="zh-CN" dirty="0"/>
              <a:t>… pairs the computed facts with their associated times…</a:t>
            </a:r>
            <a:r>
              <a:rPr lang="zh-CN" altLang="en-US" dirty="0"/>
              <a:t>”</a:t>
            </a:r>
            <a:endParaRPr lang="en-US" altLang="zh-CN" dirty="0"/>
          </a:p>
          <a:p>
            <a:r>
              <a:rPr lang="en-US" altLang="zh-CN" dirty="0"/>
              <a:t>Temporal Aggregation</a:t>
            </a:r>
          </a:p>
          <a:p>
            <a:pPr lvl="1">
              <a:lnSpc>
                <a:spcPct val="120000"/>
              </a:lnSpc>
            </a:pPr>
            <a:r>
              <a:rPr lang="zh-CN" altLang="en-US" dirty="0"/>
              <a:t>按照时间条件进行</a:t>
            </a:r>
            <a:r>
              <a:rPr lang="en-US" altLang="zh-CN" dirty="0"/>
              <a:t>temporal grouping</a:t>
            </a:r>
          </a:p>
          <a:p>
            <a:pPr lvl="1">
              <a:lnSpc>
                <a:spcPct val="120000"/>
              </a:lnSpc>
            </a:pPr>
            <a:r>
              <a:rPr lang="zh-CN" altLang="en-US" dirty="0"/>
              <a:t>在各个分组上应用聚合函数，得到另一个时态关系</a:t>
            </a:r>
            <a:endParaRPr lang="en-US" altLang="zh-CN" dirty="0"/>
          </a:p>
          <a:p>
            <a:r>
              <a:rPr lang="en-US" altLang="zh-CN" dirty="0"/>
              <a:t>Temporal Join</a:t>
            </a:r>
          </a:p>
          <a:p>
            <a:pPr lvl="1"/>
            <a:r>
              <a:rPr lang="zh-CN" altLang="en-US" dirty="0"/>
              <a:t>在关系代数的</a:t>
            </a:r>
            <a:r>
              <a:rPr lang="en-US" altLang="zh-CN" dirty="0"/>
              <a:t>Join</a:t>
            </a:r>
            <a:r>
              <a:rPr lang="zh-CN" altLang="en-US" dirty="0"/>
              <a:t>操作上附加了时间条件</a:t>
            </a:r>
            <a:r>
              <a:rPr lang="en-US" altLang="zh-CN" dirty="0"/>
              <a:t>(overlap/before)</a:t>
            </a:r>
          </a:p>
          <a:p>
            <a:r>
              <a:rPr lang="en-US" altLang="zh-CN" dirty="0"/>
              <a:t>Temporal Coalescing</a:t>
            </a:r>
          </a:p>
          <a:p>
            <a:pPr lvl="1">
              <a:lnSpc>
                <a:spcPct val="120000"/>
              </a:lnSpc>
            </a:pPr>
            <a:r>
              <a:rPr lang="zh-CN" altLang="en-US" dirty="0"/>
              <a:t>合并时态关系中“</a:t>
            </a:r>
            <a:r>
              <a:rPr lang="en-US" altLang="zh-CN" dirty="0"/>
              <a:t>value-equivalent tuples</a:t>
            </a:r>
            <a:r>
              <a:rPr lang="zh-CN" altLang="en-US" dirty="0"/>
              <a:t>”（如果这些</a:t>
            </a:r>
            <a:r>
              <a:rPr lang="en-US" altLang="zh-CN" dirty="0"/>
              <a:t>tuple</a:t>
            </a:r>
            <a:r>
              <a:rPr lang="zh-CN" altLang="en-US" dirty="0"/>
              <a:t>的时间区间有</a:t>
            </a:r>
            <a:r>
              <a:rPr lang="en-US" altLang="zh-CN" dirty="0"/>
              <a:t>overlap</a:t>
            </a:r>
            <a:r>
              <a:rPr lang="zh-CN" altLang="en-US" dirty="0"/>
              <a:t>或相接的情况）</a:t>
            </a:r>
            <a:endParaRPr lang="en-US" altLang="zh-CN" dirty="0"/>
          </a:p>
        </p:txBody>
      </p:sp>
      <p:sp>
        <p:nvSpPr>
          <p:cNvPr id="4" name="文字方塊 3">
            <a:extLst>
              <a:ext uri="{FF2B5EF4-FFF2-40B4-BE49-F238E27FC236}">
                <a16:creationId xmlns:a16="http://schemas.microsoft.com/office/drawing/2014/main" id="{77E14587-6B0B-44AF-9154-E47E1B3FB656}"/>
              </a:ext>
            </a:extLst>
          </p:cNvPr>
          <p:cNvSpPr txBox="1"/>
          <p:nvPr/>
        </p:nvSpPr>
        <p:spPr>
          <a:xfrm>
            <a:off x="0" y="6581001"/>
            <a:ext cx="7595156" cy="276999"/>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altLang="zh-CN" sz="1200" b="1" dirty="0" err="1"/>
              <a:t>Tansel</a:t>
            </a:r>
            <a:r>
              <a:rPr lang="en-US" altLang="zh-CN" sz="1200" dirty="0"/>
              <a:t> A. (2009) </a:t>
            </a:r>
            <a:r>
              <a:rPr lang="en-US" altLang="zh-CN" sz="1200" u="sng" dirty="0"/>
              <a:t>Temporal Algebras</a:t>
            </a:r>
            <a:r>
              <a:rPr lang="en-US" altLang="zh-CN" sz="1200" dirty="0"/>
              <a:t>. In: LIU L., ÖZSU M.T. (eds) Encyclopedia of Database Systems. Springer, Boston, MA</a:t>
            </a:r>
            <a:endParaRPr lang="zh-CN" altLang="en-US" sz="1200" dirty="0"/>
          </a:p>
        </p:txBody>
      </p:sp>
      <p:sp>
        <p:nvSpPr>
          <p:cNvPr id="5" name="箭號: 五邊形 4">
            <a:extLst>
              <a:ext uri="{FF2B5EF4-FFF2-40B4-BE49-F238E27FC236}">
                <a16:creationId xmlns:a16="http://schemas.microsoft.com/office/drawing/2014/main" id="{017003F8-417F-4762-8865-0BB6182E4276}"/>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6" name="箭號: ＞形 5">
            <a:extLst>
              <a:ext uri="{FF2B5EF4-FFF2-40B4-BE49-F238E27FC236}">
                <a16:creationId xmlns:a16="http://schemas.microsoft.com/office/drawing/2014/main" id="{A403EC2B-D717-451B-9950-F76A79FFA536}"/>
              </a:ext>
            </a:extLst>
          </p:cNvPr>
          <p:cNvSpPr/>
          <p:nvPr/>
        </p:nvSpPr>
        <p:spPr>
          <a:xfrm>
            <a:off x="1443790" y="0"/>
            <a:ext cx="1860884"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时态关系模型</a:t>
            </a:r>
          </a:p>
        </p:txBody>
      </p:sp>
    </p:spTree>
    <p:extLst>
      <p:ext uri="{BB962C8B-B14F-4D97-AF65-F5344CB8AC3E}">
        <p14:creationId xmlns:p14="http://schemas.microsoft.com/office/powerpoint/2010/main" val="40798880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D909471-C346-4604-80D5-EBE633B0FA53}"/>
              </a:ext>
            </a:extLst>
          </p:cNvPr>
          <p:cNvSpPr>
            <a:spLocks noGrp="1"/>
          </p:cNvSpPr>
          <p:nvPr>
            <p:ph type="title"/>
          </p:nvPr>
        </p:nvSpPr>
        <p:spPr/>
        <p:txBody>
          <a:bodyPr/>
          <a:lstStyle/>
          <a:p>
            <a:r>
              <a:rPr lang="zh-CN" altLang="en-US" dirty="0"/>
              <a:t>时态关系模型</a:t>
            </a:r>
          </a:p>
        </p:txBody>
      </p:sp>
      <p:sp>
        <p:nvSpPr>
          <p:cNvPr id="3" name="內容版面配置區 2">
            <a:extLst>
              <a:ext uri="{FF2B5EF4-FFF2-40B4-BE49-F238E27FC236}">
                <a16:creationId xmlns:a16="http://schemas.microsoft.com/office/drawing/2014/main" id="{4872E579-9C43-402D-B9D2-F289D975A3B3}"/>
              </a:ext>
            </a:extLst>
          </p:cNvPr>
          <p:cNvSpPr>
            <a:spLocks noGrp="1"/>
          </p:cNvSpPr>
          <p:nvPr>
            <p:ph idx="1"/>
          </p:nvPr>
        </p:nvSpPr>
        <p:spPr>
          <a:xfrm>
            <a:off x="628650" y="1809583"/>
            <a:ext cx="7886700" cy="4351338"/>
          </a:xfrm>
        </p:spPr>
        <p:txBody>
          <a:bodyPr/>
          <a:lstStyle/>
          <a:p>
            <a:pPr marL="0" indent="0">
              <a:buNone/>
            </a:pPr>
            <a:r>
              <a:rPr lang="zh-CN" altLang="en-US" dirty="0"/>
              <a:t>如果用时态关系模型对我们的数据进行建模和查询，会怎样呢？</a:t>
            </a:r>
            <a:endParaRPr lang="en-US" altLang="zh-CN" dirty="0"/>
          </a:p>
          <a:p>
            <a:r>
              <a:rPr lang="zh-CN" altLang="en-US" dirty="0"/>
              <a:t>所有的查询都可以支持（时态关系模型在表达能力上不差）</a:t>
            </a:r>
            <a:endParaRPr lang="en-US" altLang="zh-CN" dirty="0"/>
          </a:p>
          <a:p>
            <a:r>
              <a:rPr lang="zh-CN" altLang="en-US" dirty="0"/>
              <a:t>在建模直观性（可理解性）、表达查询的简单程度上较差</a:t>
            </a:r>
            <a:endParaRPr lang="en-US" altLang="zh-CN" dirty="0"/>
          </a:p>
          <a:p>
            <a:endParaRPr lang="en-US" altLang="zh-CN" dirty="0"/>
          </a:p>
          <a:p>
            <a:pPr lvl="1"/>
            <a:endParaRPr lang="zh-CN" altLang="en-US" dirty="0"/>
          </a:p>
        </p:txBody>
      </p:sp>
      <p:sp>
        <p:nvSpPr>
          <p:cNvPr id="4" name="箭號: 五邊形 3">
            <a:extLst>
              <a:ext uri="{FF2B5EF4-FFF2-40B4-BE49-F238E27FC236}">
                <a16:creationId xmlns:a16="http://schemas.microsoft.com/office/drawing/2014/main" id="{1DF80D6B-9BA9-409F-B09B-2C6145B7DC2F}"/>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5" name="箭號: ＞形 4">
            <a:extLst>
              <a:ext uri="{FF2B5EF4-FFF2-40B4-BE49-F238E27FC236}">
                <a16:creationId xmlns:a16="http://schemas.microsoft.com/office/drawing/2014/main" id="{54CF4454-A7CF-416D-9F04-1DD70549D44D}"/>
              </a:ext>
            </a:extLst>
          </p:cNvPr>
          <p:cNvSpPr/>
          <p:nvPr/>
        </p:nvSpPr>
        <p:spPr>
          <a:xfrm>
            <a:off x="1443790" y="0"/>
            <a:ext cx="1860884"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时态关系模型</a:t>
            </a:r>
          </a:p>
        </p:txBody>
      </p:sp>
    </p:spTree>
    <p:extLst>
      <p:ext uri="{BB962C8B-B14F-4D97-AF65-F5344CB8AC3E}">
        <p14:creationId xmlns:p14="http://schemas.microsoft.com/office/powerpoint/2010/main" val="1541587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2066B83-D5E8-447D-8D6F-6E52C9FE56CF}"/>
              </a:ext>
            </a:extLst>
          </p:cNvPr>
          <p:cNvSpPr>
            <a:spLocks noGrp="1"/>
          </p:cNvSpPr>
          <p:nvPr>
            <p:ph type="title"/>
          </p:nvPr>
        </p:nvSpPr>
        <p:spPr>
          <a:xfrm>
            <a:off x="628650" y="365126"/>
            <a:ext cx="7886700" cy="881113"/>
          </a:xfrm>
        </p:spPr>
        <p:txBody>
          <a:bodyPr/>
          <a:lstStyle/>
          <a:p>
            <a:r>
              <a:rPr lang="zh-CN" altLang="en-US" dirty="0"/>
              <a:t>时态图模型</a:t>
            </a:r>
          </a:p>
        </p:txBody>
      </p:sp>
      <p:sp>
        <p:nvSpPr>
          <p:cNvPr id="3" name="內容版面配置區 2">
            <a:extLst>
              <a:ext uri="{FF2B5EF4-FFF2-40B4-BE49-F238E27FC236}">
                <a16:creationId xmlns:a16="http://schemas.microsoft.com/office/drawing/2014/main" id="{F3680BE7-998E-4B7A-9271-4DE2D655CCFF}"/>
              </a:ext>
            </a:extLst>
          </p:cNvPr>
          <p:cNvSpPr>
            <a:spLocks noGrp="1"/>
          </p:cNvSpPr>
          <p:nvPr>
            <p:ph idx="1"/>
          </p:nvPr>
        </p:nvSpPr>
        <p:spPr>
          <a:xfrm>
            <a:off x="103239" y="2168013"/>
            <a:ext cx="8893277" cy="3822183"/>
          </a:xfrm>
        </p:spPr>
        <p:txBody>
          <a:bodyPr>
            <a:normAutofit lnSpcReduction="10000"/>
          </a:bodyPr>
          <a:lstStyle/>
          <a:p>
            <a:pPr marL="0" indent="0">
              <a:buNone/>
            </a:pPr>
            <a:r>
              <a:rPr lang="zh-CN" altLang="en-US" dirty="0"/>
              <a:t>目前时态图的研究不多</a:t>
            </a:r>
            <a:endParaRPr lang="en-US" altLang="zh-CN" dirty="0"/>
          </a:p>
          <a:p>
            <a:r>
              <a:rPr lang="zh-CN" altLang="en-US" dirty="0"/>
              <a:t>时态图模型主要以“</a:t>
            </a:r>
            <a:r>
              <a:rPr lang="zh-CN" altLang="en-US" b="1" dirty="0"/>
              <a:t>静态图组成的</a:t>
            </a:r>
            <a:r>
              <a:rPr lang="en-US" altLang="zh-CN" b="1" dirty="0"/>
              <a:t>sequence</a:t>
            </a:r>
            <a:r>
              <a:rPr lang="zh-CN" altLang="en-US" dirty="0"/>
              <a:t>”及其变种为主</a:t>
            </a:r>
            <a:r>
              <a:rPr lang="en-US" altLang="zh-CN" sz="1800" dirty="0"/>
              <a:t>[Moffitt 17]</a:t>
            </a:r>
          </a:p>
          <a:p>
            <a:pPr lvl="1"/>
            <a:r>
              <a:rPr lang="zh-CN" altLang="en-US" dirty="0"/>
              <a:t>静态图由点、边及点边上的属性构成（</a:t>
            </a:r>
            <a:r>
              <a:rPr lang="en-US" altLang="zh-CN" dirty="0"/>
              <a:t>property graph</a:t>
            </a:r>
            <a:r>
              <a:rPr lang="zh-CN" altLang="en-US" dirty="0"/>
              <a:t>）</a:t>
            </a:r>
            <a:endParaRPr lang="en-US" altLang="zh-CN" dirty="0"/>
          </a:p>
          <a:p>
            <a:r>
              <a:rPr lang="zh-CN" altLang="en-US" dirty="0"/>
              <a:t>常见的变种包括</a:t>
            </a:r>
            <a:endParaRPr lang="en-US" altLang="zh-CN" dirty="0"/>
          </a:p>
          <a:p>
            <a:pPr lvl="1"/>
            <a:r>
              <a:rPr lang="zh-CN" altLang="en-US" dirty="0"/>
              <a:t>拓扑限制</a:t>
            </a:r>
            <a:endParaRPr lang="en-US" altLang="zh-CN" dirty="0"/>
          </a:p>
          <a:p>
            <a:pPr lvl="2"/>
            <a:r>
              <a:rPr lang="zh-CN" altLang="en-US" dirty="0"/>
              <a:t>只允许边发生变化，点不变</a:t>
            </a:r>
            <a:r>
              <a:rPr lang="en-US" altLang="zh-CN" sz="1400" dirty="0"/>
              <a:t>[</a:t>
            </a:r>
            <a:r>
              <a:rPr lang="en-US" altLang="zh-CN" sz="1400" dirty="0" err="1"/>
              <a:t>Borgwardt</a:t>
            </a:r>
            <a:r>
              <a:rPr lang="en-US" altLang="zh-CN" sz="1400" dirty="0"/>
              <a:t> 06][Kan 09]</a:t>
            </a:r>
            <a:endParaRPr lang="en-US" altLang="zh-CN" dirty="0"/>
          </a:p>
          <a:p>
            <a:pPr lvl="2"/>
            <a:r>
              <a:rPr lang="zh-CN" altLang="en-US" dirty="0"/>
              <a:t>只允许边发生变化，点删除后不能重新添加</a:t>
            </a:r>
            <a:r>
              <a:rPr lang="en-US" altLang="zh-CN" sz="1400" dirty="0"/>
              <a:t>[Khurana</a:t>
            </a:r>
            <a:r>
              <a:rPr lang="en-US" altLang="zh-CN" sz="1400" b="1" dirty="0"/>
              <a:t> </a:t>
            </a:r>
            <a:r>
              <a:rPr lang="en-US" altLang="zh-CN" sz="1400" dirty="0"/>
              <a:t>13(</a:t>
            </a:r>
            <a:r>
              <a:rPr lang="en-US" altLang="zh-CN" sz="1400" dirty="0" err="1"/>
              <a:t>DeltaGraph</a:t>
            </a:r>
            <a:r>
              <a:rPr lang="en-US" altLang="zh-CN" sz="1400" dirty="0"/>
              <a:t>)]</a:t>
            </a:r>
            <a:endParaRPr lang="en-US" altLang="zh-CN" dirty="0"/>
          </a:p>
          <a:p>
            <a:pPr lvl="1"/>
            <a:r>
              <a:rPr lang="zh-CN" altLang="en-US" dirty="0"/>
              <a:t>属性限制</a:t>
            </a:r>
            <a:endParaRPr lang="en-US" altLang="zh-CN" dirty="0"/>
          </a:p>
          <a:p>
            <a:pPr lvl="2"/>
            <a:r>
              <a:rPr lang="zh-CN" altLang="en-US" dirty="0"/>
              <a:t>模型中没有属性，只考虑拓扑结构的变化</a:t>
            </a:r>
            <a:r>
              <a:rPr lang="en-US" altLang="zh-CN" sz="1200" dirty="0"/>
              <a:t>[Ferreira 04][</a:t>
            </a:r>
            <a:r>
              <a:rPr lang="en-US" altLang="zh-CN" sz="1200" dirty="0" err="1"/>
              <a:t>Borgwardt</a:t>
            </a:r>
            <a:r>
              <a:rPr lang="en-US" altLang="zh-CN" sz="1200" dirty="0"/>
              <a:t> 06][Kan 09]</a:t>
            </a:r>
            <a:endParaRPr lang="en-US" altLang="zh-CN" dirty="0"/>
          </a:p>
        </p:txBody>
      </p:sp>
      <p:sp>
        <p:nvSpPr>
          <p:cNvPr id="4" name="箭號: 五邊形 3">
            <a:extLst>
              <a:ext uri="{FF2B5EF4-FFF2-40B4-BE49-F238E27FC236}">
                <a16:creationId xmlns:a16="http://schemas.microsoft.com/office/drawing/2014/main" id="{073BE05E-FAAB-4E49-81B3-39230484481F}"/>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6" name="文字方塊 5">
            <a:extLst>
              <a:ext uri="{FF2B5EF4-FFF2-40B4-BE49-F238E27FC236}">
                <a16:creationId xmlns:a16="http://schemas.microsoft.com/office/drawing/2014/main" id="{8F487D80-262C-43DC-9DAC-974FAC885B5A}"/>
              </a:ext>
            </a:extLst>
          </p:cNvPr>
          <p:cNvSpPr txBox="1"/>
          <p:nvPr/>
        </p:nvSpPr>
        <p:spPr>
          <a:xfrm>
            <a:off x="0" y="5990197"/>
            <a:ext cx="8515350" cy="861774"/>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sz="1000" dirty="0"/>
              <a:t>A. </a:t>
            </a:r>
            <a:r>
              <a:rPr lang="en-US" altLang="zh-CN" sz="1000" b="1" dirty="0"/>
              <a:t>Ferreira</a:t>
            </a:r>
            <a:r>
              <a:rPr lang="en-US" altLang="zh-CN" sz="1000" dirty="0"/>
              <a:t>. </a:t>
            </a:r>
            <a:r>
              <a:rPr lang="en-US" altLang="zh-CN" sz="1000" u="sng" dirty="0"/>
              <a:t>Building a reference combinatorial model for MANETs</a:t>
            </a:r>
            <a:r>
              <a:rPr lang="en-US" altLang="zh-CN" sz="1000" dirty="0"/>
              <a:t>. IEEE Network 18(5):24-29. 2004</a:t>
            </a:r>
          </a:p>
          <a:p>
            <a:r>
              <a:rPr lang="en-US" altLang="zh-CN" sz="1000" dirty="0"/>
              <a:t>K. M. </a:t>
            </a:r>
            <a:r>
              <a:rPr lang="en-US" altLang="zh-CN" sz="1000" b="1" dirty="0" err="1"/>
              <a:t>Borgwardt</a:t>
            </a:r>
            <a:r>
              <a:rPr lang="en-US" altLang="zh-CN" sz="1000" dirty="0"/>
              <a:t>, H. P. </a:t>
            </a:r>
            <a:r>
              <a:rPr lang="en-US" altLang="zh-CN" sz="1000" dirty="0" err="1"/>
              <a:t>Kriegel</a:t>
            </a:r>
            <a:r>
              <a:rPr lang="en-US" altLang="zh-CN" sz="1000" dirty="0"/>
              <a:t>, and P. </a:t>
            </a:r>
            <a:r>
              <a:rPr lang="en-US" altLang="zh-CN" sz="1000" dirty="0" err="1"/>
              <a:t>Wackersreuther</a:t>
            </a:r>
            <a:r>
              <a:rPr lang="en-US" altLang="zh-CN" sz="1000" dirty="0"/>
              <a:t>. </a:t>
            </a:r>
            <a:r>
              <a:rPr lang="en-US" altLang="zh-CN" sz="1000" dirty="0" err="1"/>
              <a:t>Patern</a:t>
            </a:r>
            <a:r>
              <a:rPr lang="en-US" altLang="zh-CN" sz="1000" dirty="0"/>
              <a:t> mining in frequent dynamic subgraphs. ICDM 2006.</a:t>
            </a:r>
          </a:p>
          <a:p>
            <a:r>
              <a:rPr lang="en-US" altLang="zh-CN" sz="1000" dirty="0"/>
              <a:t>Andrey </a:t>
            </a:r>
            <a:r>
              <a:rPr lang="en-US" altLang="zh-CN" sz="1000" b="1" dirty="0"/>
              <a:t>Kan</a:t>
            </a:r>
            <a:r>
              <a:rPr lang="en-US" altLang="zh-CN" sz="1000" dirty="0"/>
              <a:t>,</a:t>
            </a:r>
            <a:r>
              <a:rPr lang="zh-CN" altLang="en-US" sz="1000" dirty="0"/>
              <a:t> </a:t>
            </a:r>
            <a:r>
              <a:rPr lang="en-US" altLang="zh-CN" sz="1000" dirty="0"/>
              <a:t>Jeffrey Chan, James Bailey, </a:t>
            </a:r>
            <a:r>
              <a:rPr lang="en-US" altLang="zh-CN" sz="1000" u="sng" dirty="0"/>
              <a:t>Christopher Leckie. A query based approach for mining evolving graphs</a:t>
            </a:r>
            <a:r>
              <a:rPr lang="en-US" altLang="zh-CN" sz="1000" dirty="0"/>
              <a:t>. 8th Australasian Data Mining Conference, 2009.</a:t>
            </a:r>
            <a:endParaRPr lang="en-US" altLang="zh-CN" sz="1000" dirty="0">
              <a:solidFill>
                <a:schemeClr val="tx1"/>
              </a:solidFill>
            </a:endParaRPr>
          </a:p>
          <a:p>
            <a:r>
              <a:rPr lang="en-US" altLang="zh-CN" sz="1000" dirty="0" err="1">
                <a:solidFill>
                  <a:schemeClr val="tx1"/>
                </a:solidFill>
              </a:rPr>
              <a:t>Udayan</a:t>
            </a:r>
            <a:r>
              <a:rPr lang="en-US" altLang="zh-CN" sz="1000" dirty="0">
                <a:solidFill>
                  <a:schemeClr val="tx1"/>
                </a:solidFill>
              </a:rPr>
              <a:t> </a:t>
            </a:r>
            <a:r>
              <a:rPr lang="en-US" altLang="zh-CN" sz="1000" b="1" dirty="0">
                <a:solidFill>
                  <a:schemeClr val="tx1"/>
                </a:solidFill>
              </a:rPr>
              <a:t>Khurana</a:t>
            </a:r>
            <a:r>
              <a:rPr lang="en-US" altLang="zh-CN" sz="1000" dirty="0">
                <a:solidFill>
                  <a:schemeClr val="tx1"/>
                </a:solidFill>
              </a:rPr>
              <a:t>, Amol Deshpande</a:t>
            </a:r>
            <a:r>
              <a:rPr lang="en-US" altLang="zh-CN" sz="1000" dirty="0"/>
              <a:t>: </a:t>
            </a:r>
            <a:r>
              <a:rPr lang="en-US" altLang="zh-CN" sz="1000" u="sng" dirty="0"/>
              <a:t>Efficient Snapshot Retrieval over Historical Graph Data</a:t>
            </a:r>
            <a:r>
              <a:rPr lang="en-US" altLang="zh-CN" sz="1000" dirty="0"/>
              <a:t>. </a:t>
            </a:r>
            <a:r>
              <a:rPr lang="en-US" altLang="zh-CN" sz="1000" b="1" dirty="0"/>
              <a:t>ICDE 2013</a:t>
            </a:r>
            <a:endParaRPr lang="en-US" altLang="zh-CN" sz="1000" dirty="0"/>
          </a:p>
          <a:p>
            <a:r>
              <a:rPr lang="en-US" altLang="zh-CN" sz="1000" dirty="0"/>
              <a:t>Vera </a:t>
            </a:r>
            <a:r>
              <a:rPr lang="en-US" altLang="zh-CN" sz="1000" dirty="0" err="1"/>
              <a:t>Zaychik</a:t>
            </a:r>
            <a:r>
              <a:rPr lang="en-US" altLang="zh-CN" sz="1000" dirty="0"/>
              <a:t> </a:t>
            </a:r>
            <a:r>
              <a:rPr lang="en-US" altLang="zh-CN" sz="1000" b="1" dirty="0"/>
              <a:t>Moffitt</a:t>
            </a:r>
            <a:r>
              <a:rPr lang="en-US" altLang="zh-CN" sz="1000" dirty="0"/>
              <a:t>, Julia </a:t>
            </a:r>
            <a:r>
              <a:rPr lang="en-US" altLang="zh-CN" sz="1000" dirty="0" err="1"/>
              <a:t>Stoyanovich</a:t>
            </a:r>
            <a:r>
              <a:rPr lang="en-US" altLang="zh-CN" sz="1000" dirty="0"/>
              <a:t>: </a:t>
            </a:r>
            <a:r>
              <a:rPr lang="en-US" altLang="zh-CN" sz="1000" u="sng" dirty="0"/>
              <a:t>Temporal Graph Algebra</a:t>
            </a:r>
            <a:r>
              <a:rPr lang="en-US" altLang="zh-CN" sz="1000" dirty="0"/>
              <a:t>. </a:t>
            </a:r>
            <a:r>
              <a:rPr lang="en-US" altLang="zh-CN" sz="1000" i="1" dirty="0"/>
              <a:t>DBPL 2017</a:t>
            </a:r>
          </a:p>
        </p:txBody>
      </p:sp>
      <p:pic>
        <p:nvPicPr>
          <p:cNvPr id="7" name="圖片 6">
            <a:extLst>
              <a:ext uri="{FF2B5EF4-FFF2-40B4-BE49-F238E27FC236}">
                <a16:creationId xmlns:a16="http://schemas.microsoft.com/office/drawing/2014/main" id="{11D37F86-11A8-4AA6-881F-1C8E3754E0DA}"/>
              </a:ext>
            </a:extLst>
          </p:cNvPr>
          <p:cNvPicPr>
            <a:picLocks noChangeAspect="1"/>
          </p:cNvPicPr>
          <p:nvPr/>
        </p:nvPicPr>
        <p:blipFill>
          <a:blip r:embed="rId3"/>
          <a:stretch>
            <a:fillRect/>
          </a:stretch>
        </p:blipFill>
        <p:spPr>
          <a:xfrm>
            <a:off x="4607384" y="147145"/>
            <a:ext cx="4389132" cy="2434975"/>
          </a:xfrm>
          <a:prstGeom prst="rect">
            <a:avLst/>
          </a:prstGeom>
          <a:ln>
            <a:solidFill>
              <a:schemeClr val="tx1"/>
            </a:solidFill>
          </a:ln>
        </p:spPr>
      </p:pic>
    </p:spTree>
    <p:extLst>
      <p:ext uri="{BB962C8B-B14F-4D97-AF65-F5344CB8AC3E}">
        <p14:creationId xmlns:p14="http://schemas.microsoft.com/office/powerpoint/2010/main" val="915731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Content</a:t>
            </a:r>
            <a:endParaRPr lang="zh-CN" altLang="en-US" dirty="0"/>
          </a:p>
        </p:txBody>
      </p:sp>
      <p:sp>
        <p:nvSpPr>
          <p:cNvPr id="3" name="内容占位符 2"/>
          <p:cNvSpPr>
            <a:spLocks noGrp="1"/>
          </p:cNvSpPr>
          <p:nvPr>
            <p:ph idx="1"/>
          </p:nvPr>
        </p:nvSpPr>
        <p:spPr>
          <a:xfrm>
            <a:off x="628650" y="1825624"/>
            <a:ext cx="7886700" cy="4667249"/>
          </a:xfrm>
        </p:spPr>
        <p:txBody>
          <a:bodyPr>
            <a:normAutofit lnSpcReduction="10000"/>
          </a:bodyPr>
          <a:lstStyle/>
          <a:p>
            <a:r>
              <a:rPr lang="en-US" altLang="zh-CN" dirty="0"/>
              <a:t>Motivation</a:t>
            </a:r>
            <a:r>
              <a:rPr lang="zh-CN" altLang="en-US" dirty="0"/>
              <a:t>与系统特征</a:t>
            </a:r>
            <a:endParaRPr lang="en-US" altLang="zh-CN" dirty="0"/>
          </a:p>
          <a:p>
            <a:r>
              <a:rPr lang="en-US" altLang="zh-CN" dirty="0"/>
              <a:t>TGraph</a:t>
            </a:r>
            <a:r>
              <a:rPr lang="zh-CN" altLang="en-US" dirty="0"/>
              <a:t>时态图管理系统：</a:t>
            </a:r>
            <a:r>
              <a:rPr lang="en-US" altLang="zh-CN" dirty="0"/>
              <a:t>Overview</a:t>
            </a:r>
          </a:p>
          <a:p>
            <a:r>
              <a:rPr lang="zh-CN" altLang="en-US" dirty="0"/>
              <a:t>时态图模型</a:t>
            </a:r>
            <a:endParaRPr lang="en-US" altLang="zh-CN" dirty="0"/>
          </a:p>
          <a:p>
            <a:r>
              <a:rPr lang="zh-CN" altLang="en-US" dirty="0"/>
              <a:t>时态属性的存储</a:t>
            </a:r>
            <a:endParaRPr lang="en-US" altLang="zh-CN" dirty="0"/>
          </a:p>
          <a:p>
            <a:r>
              <a:rPr lang="zh-CN" altLang="en-US" dirty="0"/>
              <a:t>时态属性的事务管理</a:t>
            </a:r>
            <a:endParaRPr lang="en-US" altLang="zh-CN" dirty="0"/>
          </a:p>
          <a:p>
            <a:r>
              <a:rPr lang="zh-CN" altLang="en-US" dirty="0"/>
              <a:t>时态图索引</a:t>
            </a:r>
            <a:endParaRPr lang="en-US" altLang="zh-CN" dirty="0"/>
          </a:p>
          <a:p>
            <a:r>
              <a:rPr lang="zh-CN" altLang="en-US" dirty="0"/>
              <a:t>时态图查询语言</a:t>
            </a:r>
            <a:r>
              <a:rPr lang="en-US" altLang="zh-CN" dirty="0"/>
              <a:t>TCypher</a:t>
            </a:r>
          </a:p>
          <a:p>
            <a:r>
              <a:rPr lang="zh-CN" altLang="en-US" dirty="0"/>
              <a:t>一个完整的应用案例</a:t>
            </a:r>
            <a:endParaRPr lang="en-US" altLang="zh-CN" dirty="0"/>
          </a:p>
          <a:p>
            <a:r>
              <a:rPr lang="zh-CN" altLang="en-US" dirty="0"/>
              <a:t>实验</a:t>
            </a:r>
            <a:endParaRPr lang="en-US" altLang="zh-CN" dirty="0"/>
          </a:p>
          <a:p>
            <a:r>
              <a:rPr lang="zh-CN" altLang="en-US" dirty="0"/>
              <a:t>结论</a:t>
            </a:r>
            <a:endParaRPr lang="en-US" altLang="zh-CN" dirty="0"/>
          </a:p>
        </p:txBody>
      </p:sp>
    </p:spTree>
    <p:extLst>
      <p:ext uri="{BB962C8B-B14F-4D97-AF65-F5344CB8AC3E}">
        <p14:creationId xmlns:p14="http://schemas.microsoft.com/office/powerpoint/2010/main" val="3476493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6655" y="344021"/>
            <a:ext cx="7886700" cy="489760"/>
          </a:xfrm>
        </p:spPr>
        <p:txBody>
          <a:bodyPr>
            <a:noAutofit/>
          </a:bodyPr>
          <a:lstStyle/>
          <a:p>
            <a:r>
              <a:rPr lang="zh-CN" altLang="en-US" sz="3600" dirty="0"/>
              <a:t>近几年时态图系统的相关工作</a:t>
            </a:r>
          </a:p>
        </p:txBody>
      </p:sp>
      <p:sp>
        <p:nvSpPr>
          <p:cNvPr id="3" name="内容占位符 2"/>
          <p:cNvSpPr>
            <a:spLocks noGrp="1"/>
          </p:cNvSpPr>
          <p:nvPr>
            <p:ph idx="1"/>
          </p:nvPr>
        </p:nvSpPr>
        <p:spPr>
          <a:xfrm>
            <a:off x="-1" y="759541"/>
            <a:ext cx="9144001" cy="3635477"/>
          </a:xfrm>
        </p:spPr>
        <p:txBody>
          <a:bodyPr>
            <a:normAutofit fontScale="70000" lnSpcReduction="20000"/>
          </a:bodyPr>
          <a:lstStyle/>
          <a:p>
            <a:pPr>
              <a:lnSpc>
                <a:spcPct val="100000"/>
              </a:lnSpc>
            </a:pPr>
            <a:r>
              <a:rPr lang="en-US" altLang="zh-CN" b="1" dirty="0"/>
              <a:t>Nepal</a:t>
            </a:r>
            <a:r>
              <a:rPr lang="en-US" altLang="zh-CN" dirty="0"/>
              <a:t> </a:t>
            </a:r>
            <a:r>
              <a:rPr lang="en-US" altLang="zh-CN" sz="2000" dirty="0"/>
              <a:t>[Johnson, Sigmod’16][</a:t>
            </a:r>
            <a:r>
              <a:rPr lang="en-US" altLang="zh-CN" sz="2000" dirty="0" err="1"/>
              <a:t>Jamkhedkar</a:t>
            </a:r>
            <a:r>
              <a:rPr lang="en-US" altLang="zh-CN" sz="2000" dirty="0"/>
              <a:t>, Sigmod’17’18]</a:t>
            </a:r>
          </a:p>
          <a:p>
            <a:pPr lvl="1">
              <a:lnSpc>
                <a:spcPct val="100000"/>
              </a:lnSpc>
            </a:pPr>
            <a:r>
              <a:rPr lang="zh-CN" altLang="en-US" dirty="0"/>
              <a:t>用于</a:t>
            </a:r>
            <a:r>
              <a:rPr lang="en-US" altLang="zh-CN" dirty="0"/>
              <a:t>VNF</a:t>
            </a:r>
            <a:r>
              <a:rPr lang="zh-CN" altLang="en-US" dirty="0"/>
              <a:t>及</a:t>
            </a:r>
            <a:r>
              <a:rPr lang="en-US" altLang="zh-CN" dirty="0"/>
              <a:t>SDN</a:t>
            </a:r>
            <a:r>
              <a:rPr lang="zh-CN" altLang="en-US" dirty="0"/>
              <a:t>中的网络服务管理及</a:t>
            </a:r>
            <a:r>
              <a:rPr lang="en-US" altLang="zh-CN" dirty="0"/>
              <a:t>trouble shooting</a:t>
            </a:r>
          </a:p>
          <a:p>
            <a:pPr>
              <a:lnSpc>
                <a:spcPct val="100000"/>
              </a:lnSpc>
            </a:pPr>
            <a:r>
              <a:rPr lang="en-US" altLang="zh-CN" b="1" dirty="0"/>
              <a:t>Kineograph</a:t>
            </a:r>
            <a:r>
              <a:rPr lang="en-US" altLang="zh-CN" dirty="0"/>
              <a:t> </a:t>
            </a:r>
            <a:r>
              <a:rPr lang="en-US" altLang="zh-CN" sz="1900" dirty="0"/>
              <a:t>[Cheng, EuroSys’12]</a:t>
            </a:r>
            <a:r>
              <a:rPr lang="zh-CN" altLang="en-US" dirty="0"/>
              <a:t>、</a:t>
            </a:r>
            <a:r>
              <a:rPr lang="en-US" altLang="zh-CN" b="1" dirty="0"/>
              <a:t>Chronons</a:t>
            </a:r>
            <a:r>
              <a:rPr lang="en-US" altLang="zh-CN" dirty="0"/>
              <a:t> </a:t>
            </a:r>
            <a:r>
              <a:rPr lang="en-US" altLang="zh-CN" sz="1900" dirty="0"/>
              <a:t>[Han, Euro Sys’14]</a:t>
            </a:r>
            <a:r>
              <a:rPr lang="zh-CN" altLang="en-US" dirty="0"/>
              <a:t>、</a:t>
            </a:r>
            <a:r>
              <a:rPr lang="en-US" altLang="zh-CN" b="1" dirty="0"/>
              <a:t>Immortal Graph </a:t>
            </a:r>
            <a:r>
              <a:rPr lang="en-US" altLang="zh-CN" sz="2000" dirty="0"/>
              <a:t>[Miao, TOS’15]</a:t>
            </a:r>
            <a:endParaRPr lang="en-US" altLang="zh-CN" dirty="0"/>
          </a:p>
          <a:p>
            <a:pPr lvl="1">
              <a:lnSpc>
                <a:spcPct val="100000"/>
              </a:lnSpc>
            </a:pPr>
            <a:r>
              <a:rPr lang="en-US" altLang="zh-CN" dirty="0"/>
              <a:t>Kineograph</a:t>
            </a:r>
            <a:r>
              <a:rPr lang="zh-CN" altLang="en-US" dirty="0"/>
              <a:t>：用于对实时</a:t>
            </a:r>
            <a:r>
              <a:rPr lang="en-US" altLang="zh-CN" dirty="0"/>
              <a:t>edge-stream</a:t>
            </a:r>
            <a:r>
              <a:rPr lang="zh-CN" altLang="en-US" dirty="0"/>
              <a:t>进行分析挖掘</a:t>
            </a:r>
            <a:endParaRPr lang="en-US" altLang="zh-CN" dirty="0"/>
          </a:p>
          <a:p>
            <a:pPr lvl="1">
              <a:lnSpc>
                <a:spcPct val="100000"/>
              </a:lnSpc>
            </a:pPr>
            <a:r>
              <a:rPr lang="en-US" altLang="zh-CN" dirty="0"/>
              <a:t>Chronons</a:t>
            </a:r>
            <a:r>
              <a:rPr lang="zh-CN" altLang="en-US" dirty="0"/>
              <a:t>：为时态图在内存中进行的</a:t>
            </a:r>
            <a:r>
              <a:rPr lang="en-US" altLang="zh-CN" dirty="0"/>
              <a:t>iterative computation</a:t>
            </a:r>
            <a:r>
              <a:rPr lang="zh-CN" altLang="en-US" dirty="0"/>
              <a:t>进行优化</a:t>
            </a:r>
            <a:endParaRPr lang="en-US" altLang="zh-CN" dirty="0"/>
          </a:p>
          <a:p>
            <a:pPr lvl="1">
              <a:lnSpc>
                <a:spcPct val="100000"/>
              </a:lnSpc>
            </a:pPr>
            <a:r>
              <a:rPr lang="en-US" altLang="zh-CN" dirty="0"/>
              <a:t>Immortal Graph</a:t>
            </a:r>
            <a:r>
              <a:rPr lang="zh-CN" altLang="en-US" dirty="0"/>
              <a:t>：同</a:t>
            </a:r>
            <a:r>
              <a:rPr lang="en-US" altLang="zh-CN" dirty="0"/>
              <a:t>Chronons</a:t>
            </a:r>
          </a:p>
          <a:p>
            <a:pPr>
              <a:lnSpc>
                <a:spcPct val="100000"/>
              </a:lnSpc>
            </a:pPr>
            <a:r>
              <a:rPr lang="en-US" altLang="zh-CN" b="1" dirty="0" err="1"/>
              <a:t>DeltaGraph</a:t>
            </a:r>
            <a:r>
              <a:rPr lang="en-US" altLang="zh-CN" dirty="0"/>
              <a:t> </a:t>
            </a:r>
            <a:r>
              <a:rPr lang="en-US" altLang="zh-CN" sz="2200" dirty="0"/>
              <a:t>[Khurana, ICDE’13]</a:t>
            </a:r>
            <a:r>
              <a:rPr lang="zh-CN" altLang="en-US" dirty="0"/>
              <a:t>、</a:t>
            </a:r>
            <a:r>
              <a:rPr lang="en-US" altLang="zh-CN" b="1" dirty="0"/>
              <a:t>Historical Graph Store</a:t>
            </a:r>
            <a:r>
              <a:rPr lang="en-US" altLang="zh-CN" dirty="0"/>
              <a:t> </a:t>
            </a:r>
            <a:r>
              <a:rPr lang="en-US" altLang="zh-CN" sz="1900" dirty="0"/>
              <a:t>[Khurana, EDBT’16]</a:t>
            </a:r>
          </a:p>
          <a:p>
            <a:pPr lvl="1">
              <a:lnSpc>
                <a:spcPct val="100000"/>
              </a:lnSpc>
            </a:pPr>
            <a:r>
              <a:rPr lang="en-US" altLang="zh-CN" dirty="0" err="1"/>
              <a:t>DeltaGraph</a:t>
            </a:r>
            <a:r>
              <a:rPr lang="zh-CN" altLang="en-US" dirty="0"/>
              <a:t>：管理与分析动态图</a:t>
            </a:r>
            <a:endParaRPr lang="en-US" altLang="zh-CN" dirty="0"/>
          </a:p>
          <a:p>
            <a:pPr lvl="1">
              <a:lnSpc>
                <a:spcPct val="100000"/>
              </a:lnSpc>
            </a:pPr>
            <a:r>
              <a:rPr lang="en-US" altLang="zh-CN" dirty="0"/>
              <a:t>Historical Graph Store</a:t>
            </a:r>
            <a:r>
              <a:rPr lang="zh-CN" altLang="en-US" dirty="0"/>
              <a:t>：存储与分析大规模图的变化历史数据</a:t>
            </a:r>
            <a:endParaRPr lang="en-US" altLang="zh-CN" dirty="0"/>
          </a:p>
          <a:p>
            <a:pPr>
              <a:lnSpc>
                <a:spcPct val="100000"/>
              </a:lnSpc>
            </a:pPr>
            <a:r>
              <a:rPr lang="en-US" altLang="zh-CN" b="1" dirty="0"/>
              <a:t>G*</a:t>
            </a:r>
            <a:r>
              <a:rPr lang="en-US" altLang="zh-CN" dirty="0"/>
              <a:t> </a:t>
            </a:r>
            <a:r>
              <a:rPr lang="en-US" altLang="zh-CN" sz="1900" dirty="0"/>
              <a:t>[</a:t>
            </a:r>
            <a:r>
              <a:rPr lang="en-US" altLang="zh-CN" sz="1900" dirty="0" err="1"/>
              <a:t>Labouseur</a:t>
            </a:r>
            <a:r>
              <a:rPr lang="en-US" altLang="zh-CN" sz="1900" dirty="0"/>
              <a:t>, DPD’15][</a:t>
            </a:r>
            <a:r>
              <a:rPr lang="en-US" altLang="zh-CN" sz="2000" dirty="0"/>
              <a:t>Spillane, ICDE’13, demo]</a:t>
            </a:r>
            <a:endParaRPr lang="en-US" altLang="zh-CN" sz="1900" dirty="0"/>
          </a:p>
          <a:p>
            <a:pPr lvl="1">
              <a:lnSpc>
                <a:spcPct val="100000"/>
              </a:lnSpc>
            </a:pPr>
            <a:r>
              <a:rPr lang="zh-CN" altLang="en-US" dirty="0"/>
              <a:t>存储分析大规模时态图数据</a:t>
            </a:r>
            <a:endParaRPr lang="en-US" altLang="zh-CN" dirty="0"/>
          </a:p>
        </p:txBody>
      </p:sp>
      <p:sp>
        <p:nvSpPr>
          <p:cNvPr id="4" name="文字方塊 3">
            <a:extLst>
              <a:ext uri="{FF2B5EF4-FFF2-40B4-BE49-F238E27FC236}">
                <a16:creationId xmlns:a16="http://schemas.microsoft.com/office/drawing/2014/main" id="{F2FB5326-39C0-4BE3-BA2E-3A0B52AF1E7D}"/>
              </a:ext>
            </a:extLst>
          </p:cNvPr>
          <p:cNvSpPr txBox="1"/>
          <p:nvPr/>
        </p:nvSpPr>
        <p:spPr>
          <a:xfrm>
            <a:off x="4663440" y="6478172"/>
            <a:ext cx="184731" cy="369332"/>
          </a:xfrm>
          <a:prstGeom prst="rect">
            <a:avLst/>
          </a:prstGeom>
          <a:noFill/>
        </p:spPr>
        <p:txBody>
          <a:bodyPr wrap="none" rtlCol="0">
            <a:spAutoFit/>
          </a:bodyPr>
          <a:lstStyle/>
          <a:p>
            <a:endParaRPr lang="zh-CN" altLang="en-US" dirty="0"/>
          </a:p>
        </p:txBody>
      </p:sp>
      <p:sp>
        <p:nvSpPr>
          <p:cNvPr id="5" name="文字方塊 4">
            <a:extLst>
              <a:ext uri="{FF2B5EF4-FFF2-40B4-BE49-F238E27FC236}">
                <a16:creationId xmlns:a16="http://schemas.microsoft.com/office/drawing/2014/main" id="{16701DE1-BE63-478D-BC1C-2E89F50AB759}"/>
              </a:ext>
            </a:extLst>
          </p:cNvPr>
          <p:cNvSpPr txBox="1"/>
          <p:nvPr/>
        </p:nvSpPr>
        <p:spPr>
          <a:xfrm>
            <a:off x="0" y="4149566"/>
            <a:ext cx="9144001" cy="2708434"/>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marL="171450" indent="-171450">
              <a:buFont typeface="Wingdings" panose="05000000000000000000" pitchFamily="2" charset="2"/>
              <a:buChar char="l"/>
            </a:pPr>
            <a:r>
              <a:rPr lang="en-US" altLang="zh-CN" sz="1000" dirty="0"/>
              <a:t>Pramod </a:t>
            </a:r>
            <a:r>
              <a:rPr lang="en-US" altLang="zh-CN" sz="1000" b="1" dirty="0" err="1"/>
              <a:t>Jamkhedkar</a:t>
            </a:r>
            <a:r>
              <a:rPr lang="en-US" altLang="zh-CN" sz="1000" dirty="0"/>
              <a:t>, </a:t>
            </a:r>
            <a:r>
              <a:rPr lang="en-US" altLang="zh-CN" sz="1000" dirty="0">
                <a:solidFill>
                  <a:schemeClr val="accent5"/>
                </a:solidFill>
              </a:rPr>
              <a:t>Theodore Johnson, </a:t>
            </a:r>
            <a:r>
              <a:rPr lang="en-US" altLang="zh-CN" sz="1000" dirty="0" err="1">
                <a:solidFill>
                  <a:schemeClr val="accent5"/>
                </a:solidFill>
              </a:rPr>
              <a:t>Yaron</a:t>
            </a:r>
            <a:r>
              <a:rPr lang="en-US" altLang="zh-CN" sz="1000" dirty="0">
                <a:solidFill>
                  <a:schemeClr val="accent5"/>
                </a:solidFill>
              </a:rPr>
              <a:t> </a:t>
            </a:r>
            <a:r>
              <a:rPr lang="en-US" altLang="zh-CN" sz="1000" dirty="0" err="1">
                <a:solidFill>
                  <a:schemeClr val="accent5"/>
                </a:solidFill>
              </a:rPr>
              <a:t>Kanza</a:t>
            </a:r>
            <a:r>
              <a:rPr lang="en-US" altLang="zh-CN" sz="1000" dirty="0"/>
              <a:t>, Aman Shaikh, N. K. </a:t>
            </a:r>
            <a:r>
              <a:rPr lang="en-US" altLang="zh-CN" sz="1000" dirty="0" err="1"/>
              <a:t>Shankaranarayanan</a:t>
            </a:r>
            <a:r>
              <a:rPr lang="en-US" altLang="zh-CN" sz="1000" dirty="0"/>
              <a:t>, Vladislav </a:t>
            </a:r>
            <a:r>
              <a:rPr lang="en-US" altLang="zh-CN" sz="1000" dirty="0" err="1"/>
              <a:t>Shkapenyuk</a:t>
            </a:r>
            <a:r>
              <a:rPr lang="en-US" altLang="zh-CN" sz="1000" dirty="0"/>
              <a:t>: </a:t>
            </a:r>
            <a:r>
              <a:rPr lang="en-US" altLang="zh-CN" sz="1000" u="sng" dirty="0"/>
              <a:t>A Graph Database for a Virtualized Network Infrastructure</a:t>
            </a:r>
            <a:r>
              <a:rPr lang="en-US" altLang="zh-CN" sz="1000" dirty="0"/>
              <a:t> </a:t>
            </a:r>
            <a:r>
              <a:rPr lang="en-US" altLang="zh-CN" sz="1000" b="1" dirty="0"/>
              <a:t>SIGMOD Conference 2018</a:t>
            </a:r>
            <a:r>
              <a:rPr lang="en-US" altLang="zh-CN" sz="1000" dirty="0"/>
              <a:t>: 1393-1405</a:t>
            </a:r>
          </a:p>
          <a:p>
            <a:pPr marL="171450" indent="-171450">
              <a:buFont typeface="Wingdings" panose="05000000000000000000" pitchFamily="2" charset="2"/>
              <a:buChar char="l"/>
            </a:pPr>
            <a:r>
              <a:rPr lang="en-US" altLang="zh-CN" sz="1000" dirty="0"/>
              <a:t>Pramod </a:t>
            </a:r>
            <a:r>
              <a:rPr lang="en-US" altLang="zh-CN" sz="1000" b="1" dirty="0" err="1"/>
              <a:t>Jamkhedkar</a:t>
            </a:r>
            <a:r>
              <a:rPr lang="en-US" altLang="zh-CN" sz="1000" dirty="0"/>
              <a:t>, </a:t>
            </a:r>
            <a:r>
              <a:rPr lang="en-US" altLang="zh-CN" sz="1000" dirty="0">
                <a:solidFill>
                  <a:schemeClr val="accent5"/>
                </a:solidFill>
              </a:rPr>
              <a:t>Theodore Johnson, </a:t>
            </a:r>
            <a:r>
              <a:rPr lang="en-US" altLang="zh-CN" sz="1000" dirty="0" err="1">
                <a:solidFill>
                  <a:schemeClr val="accent5"/>
                </a:solidFill>
              </a:rPr>
              <a:t>Yaron</a:t>
            </a:r>
            <a:r>
              <a:rPr lang="en-US" altLang="zh-CN" sz="1000" dirty="0">
                <a:solidFill>
                  <a:schemeClr val="accent5"/>
                </a:solidFill>
              </a:rPr>
              <a:t> </a:t>
            </a:r>
            <a:r>
              <a:rPr lang="en-US" altLang="zh-CN" sz="1000" dirty="0" err="1">
                <a:solidFill>
                  <a:schemeClr val="accent5"/>
                </a:solidFill>
              </a:rPr>
              <a:t>Kanza</a:t>
            </a:r>
            <a:r>
              <a:rPr lang="en-US" altLang="zh-CN" sz="1000" dirty="0"/>
              <a:t>, Aman Shaikh, N.K. </a:t>
            </a:r>
            <a:r>
              <a:rPr lang="en-US" altLang="zh-CN" sz="1000" dirty="0" err="1"/>
              <a:t>Shankarnarayanan</a:t>
            </a:r>
            <a:r>
              <a:rPr lang="en-US" altLang="zh-CN" sz="1000" dirty="0"/>
              <a:t>, Vladislav </a:t>
            </a:r>
            <a:r>
              <a:rPr lang="en-US" altLang="zh-CN" sz="1000" dirty="0" err="1"/>
              <a:t>Shkapenyuk</a:t>
            </a:r>
            <a:r>
              <a:rPr lang="en-US" altLang="zh-CN" sz="1000" dirty="0"/>
              <a:t>, Gordon Woodhull: </a:t>
            </a:r>
            <a:r>
              <a:rPr lang="en-US" altLang="zh-CN" sz="1000" u="sng" dirty="0"/>
              <a:t>Virtualized Network Service Topology Exploration Using Nepal</a:t>
            </a:r>
            <a:r>
              <a:rPr lang="en-US" altLang="zh-CN" sz="1000" dirty="0"/>
              <a:t>. </a:t>
            </a:r>
            <a:r>
              <a:rPr lang="en-US" altLang="zh-CN" sz="1000" b="1" dirty="0"/>
              <a:t>SIGMOD Conference 2017</a:t>
            </a:r>
            <a:r>
              <a:rPr lang="en-US" altLang="zh-CN" sz="1000" dirty="0"/>
              <a:t>: 1611-1614</a:t>
            </a:r>
          </a:p>
          <a:p>
            <a:pPr marL="171450" indent="-171450">
              <a:buFont typeface="Wingdings" panose="05000000000000000000" pitchFamily="2" charset="2"/>
              <a:buChar char="l"/>
            </a:pPr>
            <a:r>
              <a:rPr lang="en-US" altLang="zh-CN" sz="1000" dirty="0">
                <a:solidFill>
                  <a:schemeClr val="accent5"/>
                </a:solidFill>
              </a:rPr>
              <a:t>Theodore </a:t>
            </a:r>
            <a:r>
              <a:rPr lang="en-US" altLang="zh-CN" sz="1000" b="1" dirty="0">
                <a:solidFill>
                  <a:schemeClr val="accent5"/>
                </a:solidFill>
              </a:rPr>
              <a:t>Johnson</a:t>
            </a:r>
            <a:r>
              <a:rPr lang="en-US" altLang="zh-CN" sz="1000" dirty="0">
                <a:solidFill>
                  <a:schemeClr val="accent5"/>
                </a:solidFill>
              </a:rPr>
              <a:t>, </a:t>
            </a:r>
            <a:r>
              <a:rPr lang="en-US" altLang="zh-CN" sz="1000" dirty="0" err="1">
                <a:solidFill>
                  <a:schemeClr val="accent5"/>
                </a:solidFill>
              </a:rPr>
              <a:t>Yaron</a:t>
            </a:r>
            <a:r>
              <a:rPr lang="en-US" altLang="zh-CN" sz="1000" dirty="0">
                <a:solidFill>
                  <a:schemeClr val="accent5"/>
                </a:solidFill>
              </a:rPr>
              <a:t> </a:t>
            </a:r>
            <a:r>
              <a:rPr lang="en-US" altLang="zh-CN" sz="1000" dirty="0" err="1">
                <a:solidFill>
                  <a:schemeClr val="accent5"/>
                </a:solidFill>
              </a:rPr>
              <a:t>Kanza</a:t>
            </a:r>
            <a:r>
              <a:rPr lang="en-US" altLang="zh-CN" sz="1000" dirty="0"/>
              <a:t>, </a:t>
            </a:r>
            <a:r>
              <a:rPr lang="en-US" altLang="zh-CN" sz="1000" dirty="0" err="1"/>
              <a:t>Laks</a:t>
            </a:r>
            <a:r>
              <a:rPr lang="en-US" altLang="zh-CN" sz="1000" dirty="0"/>
              <a:t> V. S. Lakshmanan, Vladislav </a:t>
            </a:r>
            <a:r>
              <a:rPr lang="en-US" altLang="zh-CN" sz="1000" dirty="0" err="1"/>
              <a:t>Shkapenyuk</a:t>
            </a:r>
            <a:r>
              <a:rPr lang="en-US" altLang="zh-CN" sz="1000" dirty="0"/>
              <a:t>: </a:t>
            </a:r>
            <a:r>
              <a:rPr lang="en-US" altLang="zh-CN" sz="1000" u="sng" dirty="0"/>
              <a:t>Nepal: A Path Query Language for Communication Networks</a:t>
            </a:r>
            <a:r>
              <a:rPr lang="en-US" altLang="zh-CN" sz="1000" dirty="0"/>
              <a:t>. </a:t>
            </a:r>
            <a:r>
              <a:rPr lang="en-US" altLang="zh-CN" sz="1000" b="1" dirty="0"/>
              <a:t>NDA@SIGMOD 2016</a:t>
            </a:r>
            <a:r>
              <a:rPr lang="en-US" altLang="zh-CN" sz="1000" dirty="0"/>
              <a:t>: 6:1-6:8</a:t>
            </a:r>
          </a:p>
          <a:p>
            <a:pPr marL="171450" indent="-171450">
              <a:buFont typeface="Wingdings" panose="05000000000000000000" pitchFamily="2" charset="2"/>
              <a:buChar char="Ø"/>
            </a:pPr>
            <a:r>
              <a:rPr lang="en-US" altLang="zh-CN" sz="1000" dirty="0" err="1">
                <a:solidFill>
                  <a:schemeClr val="accent5"/>
                </a:solidFill>
              </a:rPr>
              <a:t>Youshan</a:t>
            </a:r>
            <a:r>
              <a:rPr lang="en-US" altLang="zh-CN" sz="1000" dirty="0">
                <a:solidFill>
                  <a:schemeClr val="accent5"/>
                </a:solidFill>
              </a:rPr>
              <a:t> </a:t>
            </a:r>
            <a:r>
              <a:rPr lang="en-US" altLang="zh-CN" sz="1000" b="1" dirty="0">
                <a:solidFill>
                  <a:schemeClr val="accent5"/>
                </a:solidFill>
              </a:rPr>
              <a:t>Miao</a:t>
            </a:r>
            <a:r>
              <a:rPr lang="en-US" altLang="zh-CN" sz="1000" dirty="0"/>
              <a:t>, </a:t>
            </a:r>
            <a:r>
              <a:rPr lang="en-US" altLang="zh-CN" sz="1000" dirty="0" err="1"/>
              <a:t>Wentao</a:t>
            </a:r>
            <a:r>
              <a:rPr lang="en-US" altLang="zh-CN" sz="1000" dirty="0"/>
              <a:t> Han, </a:t>
            </a:r>
            <a:r>
              <a:rPr lang="en-US" altLang="zh-CN" sz="1000" dirty="0" err="1"/>
              <a:t>Kaiwei</a:t>
            </a:r>
            <a:r>
              <a:rPr lang="en-US" altLang="zh-CN" sz="1000" dirty="0"/>
              <a:t> Li, </a:t>
            </a:r>
            <a:r>
              <a:rPr lang="en-US" altLang="zh-CN" sz="1000" dirty="0">
                <a:solidFill>
                  <a:schemeClr val="accent5"/>
                </a:solidFill>
              </a:rPr>
              <a:t>Ming Wu, Fan Yang, </a:t>
            </a:r>
            <a:r>
              <a:rPr lang="en-US" altLang="zh-CN" sz="1000" dirty="0" err="1">
                <a:solidFill>
                  <a:schemeClr val="accent5"/>
                </a:solidFill>
              </a:rPr>
              <a:t>Lidong</a:t>
            </a:r>
            <a:r>
              <a:rPr lang="en-US" altLang="zh-CN" sz="1000" dirty="0">
                <a:solidFill>
                  <a:schemeClr val="accent5"/>
                </a:solidFill>
              </a:rPr>
              <a:t> Zhou</a:t>
            </a:r>
            <a:r>
              <a:rPr lang="en-US" altLang="zh-CN" sz="1000" dirty="0"/>
              <a:t>, Vijayan Prabhakaran</a:t>
            </a:r>
            <a:r>
              <a:rPr lang="en-US" altLang="zh-CN" sz="1000" dirty="0">
                <a:solidFill>
                  <a:schemeClr val="accent5"/>
                </a:solidFill>
              </a:rPr>
              <a:t>, </a:t>
            </a:r>
            <a:r>
              <a:rPr lang="en-US" altLang="zh-CN" sz="1000" dirty="0" err="1">
                <a:solidFill>
                  <a:schemeClr val="accent5"/>
                </a:solidFill>
              </a:rPr>
              <a:t>Enhong</a:t>
            </a:r>
            <a:r>
              <a:rPr lang="en-US" altLang="zh-CN" sz="1000" dirty="0">
                <a:solidFill>
                  <a:schemeClr val="accent5"/>
                </a:solidFill>
              </a:rPr>
              <a:t> Chen, </a:t>
            </a:r>
            <a:r>
              <a:rPr lang="en-US" altLang="zh-CN" sz="1000" dirty="0" err="1">
                <a:solidFill>
                  <a:schemeClr val="accent5"/>
                </a:solidFill>
              </a:rPr>
              <a:t>Wenguang</a:t>
            </a:r>
            <a:r>
              <a:rPr lang="en-US" altLang="zh-CN" sz="1000" dirty="0">
                <a:solidFill>
                  <a:schemeClr val="accent5"/>
                </a:solidFill>
              </a:rPr>
              <a:t> Chen</a:t>
            </a:r>
            <a:r>
              <a:rPr lang="en-US" altLang="zh-CN" sz="1000" dirty="0"/>
              <a:t>: </a:t>
            </a:r>
            <a:r>
              <a:rPr lang="en-US" altLang="zh-CN" sz="1000" u="sng" dirty="0" err="1"/>
              <a:t>ImmortalGraph</a:t>
            </a:r>
            <a:r>
              <a:rPr lang="en-US" altLang="zh-CN" sz="1000" u="sng" dirty="0"/>
              <a:t>: A System for Storage and Analysis of Temporal Graphs</a:t>
            </a:r>
            <a:r>
              <a:rPr lang="en-US" altLang="zh-CN" sz="1000" dirty="0"/>
              <a:t>. </a:t>
            </a:r>
            <a:r>
              <a:rPr lang="en-US" altLang="zh-CN" sz="1000" b="1" dirty="0"/>
              <a:t>ACM Transactions on Storage</a:t>
            </a:r>
            <a:r>
              <a:rPr lang="en-US" altLang="zh-CN" sz="1000" dirty="0"/>
              <a:t> 11(3): 14:1-14:34 (</a:t>
            </a:r>
            <a:r>
              <a:rPr lang="en-US" altLang="zh-CN" sz="1000" b="1" dirty="0"/>
              <a:t>2015</a:t>
            </a:r>
            <a:r>
              <a:rPr lang="en-US" altLang="zh-CN" sz="1000" dirty="0"/>
              <a:t>)</a:t>
            </a:r>
          </a:p>
          <a:p>
            <a:pPr marL="171450" indent="-171450">
              <a:buFont typeface="Wingdings" panose="05000000000000000000" pitchFamily="2" charset="2"/>
              <a:buChar char="Ø"/>
            </a:pPr>
            <a:r>
              <a:rPr lang="en-US" altLang="zh-CN" sz="1000" dirty="0" err="1"/>
              <a:t>Wentao</a:t>
            </a:r>
            <a:r>
              <a:rPr lang="en-US" altLang="zh-CN" sz="1000" dirty="0"/>
              <a:t> </a:t>
            </a:r>
            <a:r>
              <a:rPr lang="en-US" altLang="zh-CN" sz="1000" b="1" dirty="0"/>
              <a:t>Han</a:t>
            </a:r>
            <a:r>
              <a:rPr lang="en-US" altLang="zh-CN" sz="1000" dirty="0"/>
              <a:t>, </a:t>
            </a:r>
            <a:r>
              <a:rPr lang="en-US" altLang="zh-CN" sz="1000" dirty="0" err="1">
                <a:solidFill>
                  <a:schemeClr val="accent5"/>
                </a:solidFill>
              </a:rPr>
              <a:t>Youshan</a:t>
            </a:r>
            <a:r>
              <a:rPr lang="en-US" altLang="zh-CN" sz="1000" dirty="0">
                <a:solidFill>
                  <a:schemeClr val="accent5"/>
                </a:solidFill>
              </a:rPr>
              <a:t> Miao, </a:t>
            </a:r>
            <a:r>
              <a:rPr lang="en-US" altLang="zh-CN" sz="1000" dirty="0" err="1"/>
              <a:t>Kaiwei</a:t>
            </a:r>
            <a:r>
              <a:rPr lang="en-US" altLang="zh-CN" sz="1000" dirty="0"/>
              <a:t> Li, </a:t>
            </a:r>
            <a:r>
              <a:rPr lang="en-US" altLang="zh-CN" sz="1000" dirty="0">
                <a:solidFill>
                  <a:schemeClr val="accent5"/>
                </a:solidFill>
              </a:rPr>
              <a:t>Ming Wu, Fan Yang, </a:t>
            </a:r>
            <a:r>
              <a:rPr lang="en-US" altLang="zh-CN" sz="1000" dirty="0" err="1">
                <a:solidFill>
                  <a:schemeClr val="accent5"/>
                </a:solidFill>
              </a:rPr>
              <a:t>Lidong</a:t>
            </a:r>
            <a:r>
              <a:rPr lang="en-US" altLang="zh-CN" sz="1000" dirty="0">
                <a:solidFill>
                  <a:schemeClr val="accent5"/>
                </a:solidFill>
              </a:rPr>
              <a:t> Zhou</a:t>
            </a:r>
            <a:r>
              <a:rPr lang="en-US" altLang="zh-CN" sz="1000" dirty="0"/>
              <a:t>, Vijayan Prabhakaran</a:t>
            </a:r>
            <a:r>
              <a:rPr lang="en-US" altLang="zh-CN" sz="1000" dirty="0">
                <a:solidFill>
                  <a:schemeClr val="accent5"/>
                </a:solidFill>
              </a:rPr>
              <a:t>, </a:t>
            </a:r>
            <a:r>
              <a:rPr lang="en-US" altLang="zh-CN" sz="1000" dirty="0" err="1">
                <a:solidFill>
                  <a:schemeClr val="accent5"/>
                </a:solidFill>
              </a:rPr>
              <a:t>Wenguang</a:t>
            </a:r>
            <a:r>
              <a:rPr lang="en-US" altLang="zh-CN" sz="1000" dirty="0">
                <a:solidFill>
                  <a:schemeClr val="accent5"/>
                </a:solidFill>
              </a:rPr>
              <a:t> Chen, </a:t>
            </a:r>
            <a:r>
              <a:rPr lang="en-US" altLang="zh-CN" sz="1000" dirty="0" err="1">
                <a:solidFill>
                  <a:schemeClr val="accent5"/>
                </a:solidFill>
              </a:rPr>
              <a:t>Enhong</a:t>
            </a:r>
            <a:r>
              <a:rPr lang="en-US" altLang="zh-CN" sz="1000" dirty="0">
                <a:solidFill>
                  <a:schemeClr val="accent5"/>
                </a:solidFill>
              </a:rPr>
              <a:t> Chen</a:t>
            </a:r>
            <a:r>
              <a:rPr lang="en-US" altLang="zh-CN" sz="1000" dirty="0"/>
              <a:t>: </a:t>
            </a:r>
            <a:r>
              <a:rPr lang="en-US" altLang="zh-CN" sz="1000" u="sng" dirty="0"/>
              <a:t>Chronos: A Graph Engine for Temporal Graph Analysis</a:t>
            </a:r>
            <a:r>
              <a:rPr lang="en-US" altLang="zh-CN" sz="1000" dirty="0"/>
              <a:t>. </a:t>
            </a:r>
            <a:r>
              <a:rPr lang="en-US" altLang="zh-CN" sz="1000" b="1" dirty="0" err="1"/>
              <a:t>EuroSys</a:t>
            </a:r>
            <a:r>
              <a:rPr lang="en-US" altLang="zh-CN" sz="1000" b="1" dirty="0"/>
              <a:t> 2014</a:t>
            </a:r>
            <a:r>
              <a:rPr lang="en-US" altLang="zh-CN" sz="1000" dirty="0"/>
              <a:t>: 1:1-1:14</a:t>
            </a:r>
          </a:p>
          <a:p>
            <a:pPr marL="171450" indent="-171450">
              <a:buFont typeface="Wingdings" panose="05000000000000000000" pitchFamily="2" charset="2"/>
              <a:buChar char="Ø"/>
            </a:pPr>
            <a:r>
              <a:rPr lang="en-US" altLang="zh-CN" sz="1000" dirty="0"/>
              <a:t>Raymond </a:t>
            </a:r>
            <a:r>
              <a:rPr lang="en-US" altLang="zh-CN" sz="1000" b="1" dirty="0"/>
              <a:t>Cheng</a:t>
            </a:r>
            <a:r>
              <a:rPr lang="en-US" altLang="zh-CN" sz="1000" dirty="0"/>
              <a:t>, </a:t>
            </a:r>
            <a:r>
              <a:rPr lang="en-US" altLang="zh-CN" sz="1000" dirty="0" err="1">
                <a:solidFill>
                  <a:schemeClr val="accent5"/>
                </a:solidFill>
              </a:rPr>
              <a:t>Enhong</a:t>
            </a:r>
            <a:r>
              <a:rPr lang="en-US" altLang="zh-CN" sz="1000" dirty="0">
                <a:solidFill>
                  <a:schemeClr val="accent5"/>
                </a:solidFill>
              </a:rPr>
              <a:t> Chen</a:t>
            </a:r>
            <a:r>
              <a:rPr lang="en-US" altLang="zh-CN" sz="1000" dirty="0"/>
              <a:t>, Ji Hong, </a:t>
            </a:r>
            <a:r>
              <a:rPr lang="en-US" altLang="zh-CN" sz="1000" dirty="0" err="1"/>
              <a:t>Aapo</a:t>
            </a:r>
            <a:r>
              <a:rPr lang="en-US" altLang="zh-CN" sz="1000" dirty="0"/>
              <a:t> </a:t>
            </a:r>
            <a:r>
              <a:rPr lang="en-US" altLang="zh-CN" sz="1000" dirty="0" err="1"/>
              <a:t>Kyrola</a:t>
            </a:r>
            <a:r>
              <a:rPr lang="en-US" altLang="zh-CN" sz="1000" dirty="0"/>
              <a:t>, </a:t>
            </a:r>
            <a:r>
              <a:rPr lang="en-US" altLang="zh-CN" sz="1000" dirty="0" err="1">
                <a:solidFill>
                  <a:schemeClr val="accent5"/>
                </a:solidFill>
              </a:rPr>
              <a:t>Youshan</a:t>
            </a:r>
            <a:r>
              <a:rPr lang="en-US" altLang="zh-CN" sz="1000" dirty="0">
                <a:solidFill>
                  <a:schemeClr val="accent5"/>
                </a:solidFill>
              </a:rPr>
              <a:t> Miao</a:t>
            </a:r>
            <a:r>
              <a:rPr lang="en-US" altLang="zh-CN" sz="1000" dirty="0"/>
              <a:t>, </a:t>
            </a:r>
            <a:r>
              <a:rPr lang="en-US" altLang="zh-CN" sz="1000" dirty="0" err="1"/>
              <a:t>Xuetian</a:t>
            </a:r>
            <a:r>
              <a:rPr lang="en-US" altLang="zh-CN" sz="1000" dirty="0"/>
              <a:t> Weng, </a:t>
            </a:r>
            <a:r>
              <a:rPr lang="en-US" altLang="zh-CN" sz="1000" dirty="0">
                <a:solidFill>
                  <a:schemeClr val="accent5"/>
                </a:solidFill>
              </a:rPr>
              <a:t>Ming Wu, Fan Yang, </a:t>
            </a:r>
            <a:r>
              <a:rPr lang="en-US" altLang="zh-CN" sz="1000" dirty="0" err="1">
                <a:solidFill>
                  <a:schemeClr val="accent5"/>
                </a:solidFill>
              </a:rPr>
              <a:t>Lidong</a:t>
            </a:r>
            <a:r>
              <a:rPr lang="en-US" altLang="zh-CN" sz="1000" dirty="0">
                <a:solidFill>
                  <a:schemeClr val="accent5"/>
                </a:solidFill>
              </a:rPr>
              <a:t> Zhou</a:t>
            </a:r>
            <a:r>
              <a:rPr lang="en-US" altLang="zh-CN" sz="1000" dirty="0"/>
              <a:t>, Feng Zhao: </a:t>
            </a:r>
            <a:r>
              <a:rPr lang="en-US" altLang="zh-CN" sz="1000" u="sng" dirty="0"/>
              <a:t>Kineograph: Taking the Pulse of a Fast-Changing and Connected World</a:t>
            </a:r>
            <a:r>
              <a:rPr lang="en-US" altLang="zh-CN" sz="1000" dirty="0"/>
              <a:t>. </a:t>
            </a:r>
            <a:r>
              <a:rPr lang="en-US" altLang="zh-CN" sz="1000" b="1" dirty="0" err="1"/>
              <a:t>EuroSys</a:t>
            </a:r>
            <a:r>
              <a:rPr lang="en-US" altLang="zh-CN" sz="1000" b="1" dirty="0"/>
              <a:t> 2012</a:t>
            </a:r>
            <a:r>
              <a:rPr lang="en-US" altLang="zh-CN" sz="1000" dirty="0"/>
              <a:t>: 85-98</a:t>
            </a:r>
          </a:p>
          <a:p>
            <a:pPr marL="171450" indent="-171450">
              <a:buFont typeface="Wingdings" panose="05000000000000000000" pitchFamily="2" charset="2"/>
              <a:buChar char="u"/>
            </a:pPr>
            <a:r>
              <a:rPr lang="en-US" altLang="zh-CN" sz="1000" dirty="0" err="1">
                <a:solidFill>
                  <a:schemeClr val="accent5"/>
                </a:solidFill>
              </a:rPr>
              <a:t>Udayan</a:t>
            </a:r>
            <a:r>
              <a:rPr lang="en-US" altLang="zh-CN" sz="1000" dirty="0">
                <a:solidFill>
                  <a:schemeClr val="accent5"/>
                </a:solidFill>
              </a:rPr>
              <a:t> </a:t>
            </a:r>
            <a:r>
              <a:rPr lang="en-US" altLang="zh-CN" sz="1000" b="1" dirty="0">
                <a:solidFill>
                  <a:schemeClr val="accent5"/>
                </a:solidFill>
              </a:rPr>
              <a:t>Khurana</a:t>
            </a:r>
            <a:r>
              <a:rPr lang="en-US" altLang="zh-CN" sz="1000" dirty="0">
                <a:solidFill>
                  <a:schemeClr val="accent5"/>
                </a:solidFill>
              </a:rPr>
              <a:t>, Amol Deshpande</a:t>
            </a:r>
            <a:r>
              <a:rPr lang="en-US" altLang="zh-CN" sz="1000" dirty="0"/>
              <a:t>: </a:t>
            </a:r>
            <a:r>
              <a:rPr lang="en-US" altLang="zh-CN" sz="1000" u="sng" dirty="0"/>
              <a:t>Efficient Snapshot Retrieval over Historical Graph Data</a:t>
            </a:r>
            <a:r>
              <a:rPr lang="en-US" altLang="zh-CN" sz="1000" dirty="0"/>
              <a:t>. </a:t>
            </a:r>
            <a:r>
              <a:rPr lang="en-US" altLang="zh-CN" sz="1000" b="1" dirty="0"/>
              <a:t>ICDE 2013</a:t>
            </a:r>
            <a:r>
              <a:rPr lang="en-US" altLang="zh-CN" sz="1000" dirty="0"/>
              <a:t>: 997-1008</a:t>
            </a:r>
          </a:p>
          <a:p>
            <a:pPr marL="171450" indent="-171450">
              <a:buFont typeface="Wingdings" panose="05000000000000000000" pitchFamily="2" charset="2"/>
              <a:buChar char="u"/>
            </a:pPr>
            <a:r>
              <a:rPr lang="en-US" altLang="zh-CN" sz="1000" dirty="0" err="1">
                <a:solidFill>
                  <a:schemeClr val="accent5"/>
                </a:solidFill>
              </a:rPr>
              <a:t>Udayan</a:t>
            </a:r>
            <a:r>
              <a:rPr lang="en-US" altLang="zh-CN" sz="1000" dirty="0">
                <a:solidFill>
                  <a:schemeClr val="accent5"/>
                </a:solidFill>
              </a:rPr>
              <a:t> </a:t>
            </a:r>
            <a:r>
              <a:rPr lang="en-US" altLang="zh-CN" sz="1000" b="1" dirty="0">
                <a:solidFill>
                  <a:schemeClr val="accent5"/>
                </a:solidFill>
              </a:rPr>
              <a:t>Khurana</a:t>
            </a:r>
            <a:r>
              <a:rPr lang="en-US" altLang="zh-CN" sz="1000" dirty="0">
                <a:solidFill>
                  <a:schemeClr val="accent5"/>
                </a:solidFill>
              </a:rPr>
              <a:t>, Amol Deshpande</a:t>
            </a:r>
            <a:r>
              <a:rPr lang="en-US" altLang="zh-CN" sz="1000" dirty="0"/>
              <a:t>: </a:t>
            </a:r>
            <a:r>
              <a:rPr lang="en-US" altLang="zh-CN" sz="1000" u="sng" dirty="0"/>
              <a:t>Storing and Analyzing Historical Graph Data at Scale</a:t>
            </a:r>
            <a:r>
              <a:rPr lang="en-US" altLang="zh-CN" sz="1000" dirty="0"/>
              <a:t>. </a:t>
            </a:r>
            <a:r>
              <a:rPr lang="en-US" altLang="zh-CN" sz="1000" b="1" dirty="0"/>
              <a:t>EDBT 2016</a:t>
            </a:r>
            <a:r>
              <a:rPr lang="en-US" altLang="zh-CN" sz="1000" dirty="0"/>
              <a:t>: 65-76</a:t>
            </a:r>
          </a:p>
          <a:p>
            <a:pPr marL="171450" indent="-171450">
              <a:buFont typeface="Wingdings" panose="05000000000000000000" pitchFamily="2" charset="2"/>
              <a:buChar char="p"/>
            </a:pPr>
            <a:r>
              <a:rPr lang="en-US" altLang="zh-CN" sz="1000" dirty="0">
                <a:solidFill>
                  <a:schemeClr val="accent5"/>
                </a:solidFill>
              </a:rPr>
              <a:t>Alan G. </a:t>
            </a:r>
            <a:r>
              <a:rPr lang="en-US" altLang="zh-CN" sz="1000" b="1" dirty="0" err="1">
                <a:solidFill>
                  <a:schemeClr val="accent5"/>
                </a:solidFill>
              </a:rPr>
              <a:t>Labouseur</a:t>
            </a:r>
            <a:r>
              <a:rPr lang="en-US" altLang="zh-CN" sz="1000" dirty="0">
                <a:solidFill>
                  <a:schemeClr val="accent5"/>
                </a:solidFill>
              </a:rPr>
              <a:t>, Jeremy Birnbaum, Paul W. Olsen, Sean R. Spillane, Jayadevan Vijayan, </a:t>
            </a:r>
            <a:r>
              <a:rPr lang="en-US" altLang="zh-CN" sz="1000" dirty="0" err="1">
                <a:solidFill>
                  <a:schemeClr val="accent5"/>
                </a:solidFill>
              </a:rPr>
              <a:t>Jeong</a:t>
            </a:r>
            <a:r>
              <a:rPr lang="en-US" altLang="zh-CN" sz="1000" dirty="0">
                <a:solidFill>
                  <a:schemeClr val="accent5"/>
                </a:solidFill>
              </a:rPr>
              <a:t>-Hyon Hwang</a:t>
            </a:r>
            <a:r>
              <a:rPr lang="en-US" altLang="zh-CN" sz="1000" dirty="0"/>
              <a:t>, </a:t>
            </a:r>
            <a:r>
              <a:rPr lang="en-US" altLang="zh-CN" sz="1000" dirty="0" err="1"/>
              <a:t>Wook</a:t>
            </a:r>
            <a:r>
              <a:rPr lang="en-US" altLang="zh-CN" sz="1000" dirty="0"/>
              <a:t>-Shin Han: </a:t>
            </a:r>
            <a:r>
              <a:rPr lang="en-US" altLang="zh-CN" sz="1000" u="sng" dirty="0"/>
              <a:t>The G* graph database: efficiently managing large distributed dynamic graphs</a:t>
            </a:r>
            <a:r>
              <a:rPr lang="en-US" altLang="zh-CN" sz="1000" dirty="0"/>
              <a:t>. </a:t>
            </a:r>
            <a:r>
              <a:rPr lang="en-US" altLang="zh-CN" sz="1000" b="1" dirty="0"/>
              <a:t>Distributed and Parallel Databases</a:t>
            </a:r>
            <a:r>
              <a:rPr lang="en-US" altLang="zh-CN" sz="1000" dirty="0"/>
              <a:t> 33(4): 479-514 (</a:t>
            </a:r>
            <a:r>
              <a:rPr lang="en-US" altLang="zh-CN" sz="1000" b="1" dirty="0"/>
              <a:t>2015</a:t>
            </a:r>
            <a:r>
              <a:rPr lang="en-US" altLang="zh-CN" sz="1000" dirty="0"/>
              <a:t>)</a:t>
            </a:r>
          </a:p>
          <a:p>
            <a:pPr marL="171450" indent="-171450">
              <a:buFont typeface="Wingdings" panose="05000000000000000000" pitchFamily="2" charset="2"/>
              <a:buChar char="p"/>
            </a:pPr>
            <a:r>
              <a:rPr lang="en-US" altLang="zh-CN" sz="1000" dirty="0">
                <a:solidFill>
                  <a:schemeClr val="accent5"/>
                </a:solidFill>
              </a:rPr>
              <a:t>Sean R. </a:t>
            </a:r>
            <a:r>
              <a:rPr lang="en-US" altLang="zh-CN" sz="1000" b="1" dirty="0">
                <a:solidFill>
                  <a:schemeClr val="accent5"/>
                </a:solidFill>
              </a:rPr>
              <a:t>Spillane</a:t>
            </a:r>
            <a:r>
              <a:rPr lang="en-US" altLang="zh-CN" sz="1000" dirty="0">
                <a:solidFill>
                  <a:schemeClr val="accent5"/>
                </a:solidFill>
              </a:rPr>
              <a:t>, Jeremy Birnbaum</a:t>
            </a:r>
            <a:r>
              <a:rPr lang="en-US" altLang="zh-CN" sz="1000" dirty="0"/>
              <a:t>, Daniel </a:t>
            </a:r>
            <a:r>
              <a:rPr lang="en-US" altLang="zh-CN" sz="1000" dirty="0" err="1"/>
              <a:t>Bokser</a:t>
            </a:r>
            <a:r>
              <a:rPr lang="en-US" altLang="zh-CN" sz="1000" dirty="0"/>
              <a:t>, Daniel Kemp, </a:t>
            </a:r>
            <a:r>
              <a:rPr lang="en-US" altLang="zh-CN" sz="1000" dirty="0">
                <a:solidFill>
                  <a:schemeClr val="accent5"/>
                </a:solidFill>
              </a:rPr>
              <a:t>Alan G. </a:t>
            </a:r>
            <a:r>
              <a:rPr lang="en-US" altLang="zh-CN" sz="1000" dirty="0" err="1">
                <a:solidFill>
                  <a:schemeClr val="accent5"/>
                </a:solidFill>
              </a:rPr>
              <a:t>Labouseur</a:t>
            </a:r>
            <a:r>
              <a:rPr lang="en-US" altLang="zh-CN" sz="1000" dirty="0">
                <a:solidFill>
                  <a:schemeClr val="accent5"/>
                </a:solidFill>
              </a:rPr>
              <a:t>, Paul W. Olsen, Jayadevan Vijayan, </a:t>
            </a:r>
            <a:r>
              <a:rPr lang="en-US" altLang="zh-CN" sz="1000" dirty="0" err="1">
                <a:solidFill>
                  <a:schemeClr val="accent5"/>
                </a:solidFill>
              </a:rPr>
              <a:t>Jeong</a:t>
            </a:r>
            <a:r>
              <a:rPr lang="en-US" altLang="zh-CN" sz="1000" dirty="0">
                <a:solidFill>
                  <a:schemeClr val="accent5"/>
                </a:solidFill>
              </a:rPr>
              <a:t>-Hyon Hwang</a:t>
            </a:r>
            <a:r>
              <a:rPr lang="en-US" altLang="zh-CN" sz="1000" dirty="0"/>
              <a:t>, Jun-</a:t>
            </a:r>
            <a:r>
              <a:rPr lang="en-US" altLang="zh-CN" sz="1000" dirty="0" err="1"/>
              <a:t>Weon</a:t>
            </a:r>
            <a:r>
              <a:rPr lang="en-US" altLang="zh-CN" sz="1000" dirty="0"/>
              <a:t> Yoon: </a:t>
            </a:r>
            <a:r>
              <a:rPr lang="en-US" altLang="zh-CN" sz="1000" u="sng" dirty="0"/>
              <a:t>A demonstration of the G∗ graph database system</a:t>
            </a:r>
            <a:r>
              <a:rPr lang="en-US" altLang="zh-CN" sz="1000" dirty="0"/>
              <a:t>. ICDE 2013: 1356-1359</a:t>
            </a:r>
          </a:p>
        </p:txBody>
      </p:sp>
      <p:sp>
        <p:nvSpPr>
          <p:cNvPr id="6" name="箭號: 五邊形 5">
            <a:extLst>
              <a:ext uri="{FF2B5EF4-FFF2-40B4-BE49-F238E27FC236}">
                <a16:creationId xmlns:a16="http://schemas.microsoft.com/office/drawing/2014/main" id="{5CF9A4F5-5EB7-4F9F-A00E-1C70D6753692}"/>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6292AF2A-89E7-48C2-A69B-77B3AC30CF63}"/>
              </a:ext>
            </a:extLst>
          </p:cNvPr>
          <p:cNvSpPr/>
          <p:nvPr/>
        </p:nvSpPr>
        <p:spPr>
          <a:xfrm>
            <a:off x="1443789" y="0"/>
            <a:ext cx="3327313"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时态图系统中的时态图模型</a:t>
            </a:r>
          </a:p>
        </p:txBody>
      </p:sp>
    </p:spTree>
    <p:extLst>
      <p:ext uri="{BB962C8B-B14F-4D97-AF65-F5344CB8AC3E}">
        <p14:creationId xmlns:p14="http://schemas.microsoft.com/office/powerpoint/2010/main" val="37755212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379ACFF-34D5-4320-BFA6-673D86FC13D5}"/>
              </a:ext>
            </a:extLst>
          </p:cNvPr>
          <p:cNvSpPr>
            <a:spLocks noGrp="1"/>
          </p:cNvSpPr>
          <p:nvPr>
            <p:ph type="title"/>
          </p:nvPr>
        </p:nvSpPr>
        <p:spPr>
          <a:xfrm>
            <a:off x="221226" y="365127"/>
            <a:ext cx="8635180" cy="615641"/>
          </a:xfrm>
        </p:spPr>
        <p:txBody>
          <a:bodyPr>
            <a:normAutofit fontScale="90000"/>
          </a:bodyPr>
          <a:lstStyle/>
          <a:p>
            <a:r>
              <a:rPr lang="zh-CN" altLang="en-US" dirty="0"/>
              <a:t>时态图系统所使用的时态图模型对比</a:t>
            </a:r>
          </a:p>
        </p:txBody>
      </p:sp>
      <p:graphicFrame>
        <p:nvGraphicFramePr>
          <p:cNvPr id="4" name="內容版面配置區 3">
            <a:extLst>
              <a:ext uri="{FF2B5EF4-FFF2-40B4-BE49-F238E27FC236}">
                <a16:creationId xmlns:a16="http://schemas.microsoft.com/office/drawing/2014/main" id="{358D783E-8F89-4423-A075-2F372766B069}"/>
              </a:ext>
            </a:extLst>
          </p:cNvPr>
          <p:cNvGraphicFramePr>
            <a:graphicFrameLocks noGrp="1"/>
          </p:cNvGraphicFramePr>
          <p:nvPr>
            <p:ph idx="1"/>
            <p:extLst>
              <p:ext uri="{D42A27DB-BD31-4B8C-83A1-F6EECF244321}">
                <p14:modId xmlns:p14="http://schemas.microsoft.com/office/powerpoint/2010/main" val="3683047561"/>
              </p:ext>
            </p:extLst>
          </p:nvPr>
        </p:nvGraphicFramePr>
        <p:xfrm>
          <a:off x="147485" y="1051605"/>
          <a:ext cx="8871154" cy="5836345"/>
        </p:xfrm>
        <a:graphic>
          <a:graphicData uri="http://schemas.openxmlformats.org/drawingml/2006/table">
            <a:tbl>
              <a:tblPr firstRow="1" bandRow="1">
                <a:tableStyleId>{5C22544A-7EE6-4342-B048-85BDC9FD1C3A}</a:tableStyleId>
              </a:tblPr>
              <a:tblGrid>
                <a:gridCol w="943896">
                  <a:extLst>
                    <a:ext uri="{9D8B030D-6E8A-4147-A177-3AD203B41FA5}">
                      <a16:colId xmlns:a16="http://schemas.microsoft.com/office/drawing/2014/main" val="3579914485"/>
                    </a:ext>
                  </a:extLst>
                </a:gridCol>
                <a:gridCol w="2496166">
                  <a:extLst>
                    <a:ext uri="{9D8B030D-6E8A-4147-A177-3AD203B41FA5}">
                      <a16:colId xmlns:a16="http://schemas.microsoft.com/office/drawing/2014/main" val="1641332749"/>
                    </a:ext>
                  </a:extLst>
                </a:gridCol>
                <a:gridCol w="1810364">
                  <a:extLst>
                    <a:ext uri="{9D8B030D-6E8A-4147-A177-3AD203B41FA5}">
                      <a16:colId xmlns:a16="http://schemas.microsoft.com/office/drawing/2014/main" val="533261849"/>
                    </a:ext>
                  </a:extLst>
                </a:gridCol>
                <a:gridCol w="1810364">
                  <a:extLst>
                    <a:ext uri="{9D8B030D-6E8A-4147-A177-3AD203B41FA5}">
                      <a16:colId xmlns:a16="http://schemas.microsoft.com/office/drawing/2014/main" val="1993113181"/>
                    </a:ext>
                  </a:extLst>
                </a:gridCol>
                <a:gridCol w="1810364">
                  <a:extLst>
                    <a:ext uri="{9D8B030D-6E8A-4147-A177-3AD203B41FA5}">
                      <a16:colId xmlns:a16="http://schemas.microsoft.com/office/drawing/2014/main" val="3980020357"/>
                    </a:ext>
                  </a:extLst>
                </a:gridCol>
              </a:tblGrid>
              <a:tr h="548010">
                <a:tc>
                  <a:txBody>
                    <a:bodyPr/>
                    <a:lstStyle/>
                    <a:p>
                      <a:pPr algn="ctr">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名称</a:t>
                      </a:r>
                    </a:p>
                  </a:txBody>
                  <a:tcPr marL="68580" marR="68580" marT="0" marB="0" anchor="ctr"/>
                </a:tc>
                <a:tc>
                  <a:txBody>
                    <a:bodyPr/>
                    <a:lstStyle/>
                    <a:p>
                      <a:pPr algn="just">
                        <a:spcAft>
                          <a:spcPts val="0"/>
                        </a:spcAft>
                      </a:pPr>
                      <a:r>
                        <a:rPr lang="en-US" sz="1050" kern="100" dirty="0">
                          <a:effectLst/>
                          <a:latin typeface="等线" panose="02010600030101010101" pitchFamily="2" charset="-122"/>
                          <a:ea typeface="等线" panose="02010600030101010101" pitchFamily="2" charset="-122"/>
                          <a:cs typeface="Arial" panose="020B0604020202020204" pitchFamily="34" charset="0"/>
                        </a:rPr>
                        <a:t>Nepal</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en-US" sz="1050" kern="100" dirty="0">
                          <a:effectLst/>
                          <a:latin typeface="等线" panose="02010600030101010101" pitchFamily="2" charset="-122"/>
                          <a:ea typeface="等线" panose="02010600030101010101" pitchFamily="2" charset="-122"/>
                          <a:cs typeface="Arial" panose="020B0604020202020204" pitchFamily="34" charset="0"/>
                        </a:rPr>
                        <a:t>Kineograph</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sz="1050" kern="100" dirty="0">
                          <a:effectLst/>
                          <a:latin typeface="等线" panose="02010600030101010101" pitchFamily="2" charset="-122"/>
                          <a:ea typeface="等线" panose="02010600030101010101" pitchFamily="2" charset="-122"/>
                          <a:cs typeface="Arial" panose="020B0604020202020204" pitchFamily="34" charset="0"/>
                        </a:rPr>
                        <a:t>Chronons</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p>
                    <a:p>
                      <a:pPr algn="just">
                        <a:spcAft>
                          <a:spcPts val="0"/>
                        </a:spcAft>
                      </a:pPr>
                      <a:r>
                        <a:rPr lang="en-US" sz="1050" kern="100" dirty="0" err="1">
                          <a:effectLst/>
                          <a:latin typeface="等线" panose="02010600030101010101" pitchFamily="2" charset="-122"/>
                          <a:ea typeface="等线" panose="02010600030101010101" pitchFamily="2" charset="-122"/>
                          <a:cs typeface="Arial" panose="020B0604020202020204" pitchFamily="34" charset="0"/>
                        </a:rPr>
                        <a:t>ImmortalGraph</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en-US" sz="1050" kern="100">
                          <a:effectLst/>
                          <a:latin typeface="等线" panose="02010600030101010101" pitchFamily="2" charset="-122"/>
                          <a:ea typeface="等线" panose="02010600030101010101" pitchFamily="2" charset="-122"/>
                          <a:cs typeface="Arial" panose="020B0604020202020204" pitchFamily="34" charset="0"/>
                        </a:rPr>
                        <a:t>DeltaGraph</a:t>
                      </a:r>
                      <a:endParaRPr lang="zh-CN" sz="1050" kern="10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sz="1050" kern="100">
                          <a:effectLst/>
                          <a:latin typeface="等线" panose="02010600030101010101" pitchFamily="2" charset="-122"/>
                          <a:ea typeface="等线" panose="02010600030101010101" pitchFamily="2" charset="-122"/>
                          <a:cs typeface="Arial" panose="020B0604020202020204" pitchFamily="34" charset="0"/>
                        </a:rPr>
                        <a:t>Historical Graph Store</a:t>
                      </a:r>
                      <a:endParaRPr lang="zh-CN" sz="1050" kern="10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en-US" sz="1050" kern="100" dirty="0">
                          <a:effectLst/>
                          <a:latin typeface="等线" panose="02010600030101010101" pitchFamily="2" charset="-122"/>
                          <a:ea typeface="等线" panose="02010600030101010101" pitchFamily="2" charset="-122"/>
                          <a:cs typeface="Arial" panose="020B0604020202020204" pitchFamily="34" charset="0"/>
                        </a:rPr>
                        <a:t>G*</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963023459"/>
                  </a:ext>
                </a:extLst>
              </a:tr>
              <a:tr h="548010">
                <a:tc>
                  <a:txBody>
                    <a:bodyPr/>
                    <a:lstStyle/>
                    <a:p>
                      <a:pPr algn="ctr">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使用的时间</a:t>
                      </a:r>
                    </a:p>
                  </a:txBody>
                  <a:tcPr marL="68580" marR="68580" marT="0" marB="0" anchor="ctr"/>
                </a:tc>
                <a:tc>
                  <a:txBody>
                    <a:bodyPr/>
                    <a:lstStyle/>
                    <a:p>
                      <a:pPr algn="just">
                        <a:spcAft>
                          <a:spcPts val="0"/>
                        </a:spcAft>
                      </a:pPr>
                      <a:r>
                        <a:rPr lang="en-US" sz="1050" kern="100" dirty="0">
                          <a:effectLst/>
                          <a:latin typeface="等线" panose="02010600030101010101" pitchFamily="2" charset="-122"/>
                          <a:ea typeface="等线" panose="02010600030101010101" pitchFamily="2" charset="-122"/>
                          <a:cs typeface="Arial" panose="020B0604020202020204" pitchFamily="34" charset="0"/>
                        </a:rPr>
                        <a:t>Valid time</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a:t>
                      </a:r>
                      <a:endParaRPr lang="en-US"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线性</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时间域、</a:t>
                      </a:r>
                      <a:endParaRPr lang="en-US" altLang="zh-CN"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sz="1050" kern="100" dirty="0">
                          <a:effectLst/>
                          <a:latin typeface="等线" panose="02010600030101010101" pitchFamily="2" charset="-122"/>
                          <a:ea typeface="等线" panose="02010600030101010101" pitchFamily="2" charset="-122"/>
                          <a:cs typeface="Arial" panose="020B0604020202020204" pitchFamily="34" charset="0"/>
                        </a:rPr>
                        <a:t>temporal element</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zh-CN" altLang="zh-CN" sz="1050" kern="100" dirty="0">
                          <a:effectLst/>
                          <a:latin typeface="等线" panose="02010600030101010101" pitchFamily="2" charset="-122"/>
                          <a:ea typeface="+mn-ea"/>
                          <a:cs typeface="Arial" panose="020B0604020202020204" pitchFamily="34" charset="0"/>
                        </a:rPr>
                        <a:t>论文中</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未找到明确说明</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en-US" sz="1050" kern="100" dirty="0">
                          <a:effectLst/>
                          <a:latin typeface="等线" panose="02010600030101010101" pitchFamily="2" charset="-122"/>
                          <a:ea typeface="等线" panose="02010600030101010101" pitchFamily="2" charset="-122"/>
                          <a:cs typeface="Arial" panose="020B0604020202020204" pitchFamily="34" charset="0"/>
                        </a:rPr>
                        <a:t>Valid Time</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论文中未找到明确说明</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a:t>
                      </a:r>
                      <a:endParaRPr lang="en-US" altLang="zh-CN"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网上文档只</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提到了</a:t>
                      </a:r>
                      <a:r>
                        <a:rPr lang="en-US" sz="1050" kern="100" dirty="0">
                          <a:effectLst/>
                          <a:latin typeface="等线" panose="02010600030101010101" pitchFamily="2" charset="-122"/>
                          <a:ea typeface="等线" panose="02010600030101010101" pitchFamily="2" charset="-122"/>
                          <a:cs typeface="Arial" panose="020B0604020202020204" pitchFamily="34" charset="0"/>
                        </a:rPr>
                        <a:t>snapshot</a:t>
                      </a:r>
                      <a:r>
                        <a:rPr lang="zh-CN" sz="1050" kern="100" dirty="0">
                          <a:effectLst/>
                          <a:latin typeface="等线" panose="02010600030101010101" pitchFamily="2" charset="-122"/>
                          <a:ea typeface="等线" panose="02010600030101010101" pitchFamily="2" charset="-122"/>
                          <a:cs typeface="Arial" panose="020B0604020202020204" pitchFamily="34" charset="0"/>
                        </a:rPr>
                        <a:t>序列</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的概念</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p>
                  </a:txBody>
                  <a:tcPr marL="68580" marR="68580" marT="0" marB="0" anchor="ctr"/>
                </a:tc>
                <a:extLst>
                  <a:ext uri="{0D108BD9-81ED-4DB2-BD59-A6C34878D82A}">
                    <a16:rowId xmlns:a16="http://schemas.microsoft.com/office/drawing/2014/main" val="382649191"/>
                  </a:ext>
                </a:extLst>
              </a:tr>
              <a:tr h="548010">
                <a:tc>
                  <a:txBody>
                    <a:bodyPr/>
                    <a:lstStyle/>
                    <a:p>
                      <a:pPr algn="ctr">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模型</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介绍</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先定义了一个网络的模型（点边带类型），然后给每个点和边加了一个有效时间</a:t>
                      </a:r>
                      <a:r>
                        <a:rPr lang="en-US" sz="1050" kern="100" dirty="0">
                          <a:effectLst/>
                          <a:latin typeface="等线" panose="02010600030101010101" pitchFamily="2" charset="-122"/>
                          <a:ea typeface="等线" panose="02010600030101010101" pitchFamily="2" charset="-122"/>
                          <a:cs typeface="Arial" panose="020B0604020202020204" pitchFamily="34" charset="0"/>
                        </a:rPr>
                        <a:t>interval</a:t>
                      </a:r>
                      <a:r>
                        <a:rPr lang="zh-CN" sz="1050" kern="100" dirty="0">
                          <a:effectLst/>
                          <a:latin typeface="等线" panose="02010600030101010101" pitchFamily="2" charset="-122"/>
                          <a:ea typeface="等线" panose="02010600030101010101" pitchFamily="2" charset="-122"/>
                          <a:cs typeface="Arial" panose="020B0604020202020204" pitchFamily="34" charset="0"/>
                        </a:rPr>
                        <a:t>组成的</a:t>
                      </a:r>
                      <a:r>
                        <a:rPr lang="en-US" sz="1050" kern="100" dirty="0">
                          <a:effectLst/>
                          <a:latin typeface="等线" panose="02010600030101010101" pitchFamily="2" charset="-122"/>
                          <a:ea typeface="等线" panose="02010600030101010101" pitchFamily="2" charset="-122"/>
                          <a:cs typeface="Arial" panose="020B0604020202020204" pitchFamily="34" charset="0"/>
                        </a:rPr>
                        <a:t>sequence</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p>
                  </a:txBody>
                  <a:tcPr marL="68580" marR="68580" marT="0" marB="0" anchor="ctr"/>
                </a:tc>
                <a:tc>
                  <a:txBody>
                    <a:bodyPr/>
                    <a:lstStyle/>
                    <a:p>
                      <a:pPr marL="0" marR="0" lvl="0" indent="0" algn="just" defTabSz="914400" rtl="0" eaLnBrk="1" fontAlgn="auto" latinLnBrk="0" hangingPunct="1">
                        <a:lnSpc>
                          <a:spcPct val="100000"/>
                        </a:lnSpc>
                        <a:spcBef>
                          <a:spcPts val="0"/>
                        </a:spcBef>
                        <a:spcAft>
                          <a:spcPts val="0"/>
                        </a:spcAft>
                        <a:buClrTx/>
                        <a:buSzTx/>
                        <a:buFontTx/>
                        <a:buNone/>
                        <a:tabLst/>
                        <a:defRPr/>
                      </a:pPr>
                      <a:r>
                        <a:rPr lang="zh-CN" altLang="zh-CN" sz="1050" kern="100" dirty="0">
                          <a:effectLst/>
                          <a:latin typeface="等线" panose="02010600030101010101" pitchFamily="2" charset="-122"/>
                          <a:ea typeface="+mn-ea"/>
                          <a:cs typeface="Arial" panose="020B0604020202020204" pitchFamily="34" charset="0"/>
                        </a:rPr>
                        <a:t>论文中</a:t>
                      </a:r>
                      <a:r>
                        <a:rPr lang="zh-CN" altLang="en-US" sz="1050" kern="100" dirty="0">
                          <a:effectLst/>
                          <a:latin typeface="等线" panose="02010600030101010101" pitchFamily="2" charset="-122"/>
                          <a:ea typeface="+mn-ea"/>
                          <a:cs typeface="Arial" panose="020B0604020202020204" pitchFamily="34" charset="0"/>
                        </a:rPr>
                        <a:t>未找到明确说明</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endParaRPr lang="en-US" altLang="zh-CN" sz="1050" kern="100" dirty="0">
                        <a:effectLst/>
                        <a:latin typeface="等线" panose="02010600030101010101" pitchFamily="2" charset="-122"/>
                        <a:ea typeface="等线" panose="02010600030101010101" pitchFamily="2" charset="-122"/>
                        <a:cs typeface="Arial" panose="020B0604020202020204" pitchFamily="34" charset="0"/>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zh-CN" sz="1050" kern="100" dirty="0">
                          <a:effectLst/>
                          <a:latin typeface="等线" panose="02010600030101010101" pitchFamily="2" charset="-122"/>
                          <a:ea typeface="等线" panose="02010600030101010101" pitchFamily="2" charset="-122"/>
                          <a:cs typeface="Arial" panose="020B0604020202020204" pitchFamily="34" charset="0"/>
                        </a:rPr>
                        <a:t>从整体的叙述上来看是一个</a:t>
                      </a:r>
                      <a:r>
                        <a:rPr lang="en-US" sz="1050" kern="100" dirty="0">
                          <a:effectLst/>
                          <a:latin typeface="等线" panose="02010600030101010101" pitchFamily="2" charset="-122"/>
                          <a:ea typeface="等线" panose="02010600030101010101" pitchFamily="2" charset="-122"/>
                          <a:cs typeface="Arial" panose="020B0604020202020204" pitchFamily="34" charset="0"/>
                        </a:rPr>
                        <a:t>Graph</a:t>
                      </a:r>
                      <a:r>
                        <a:rPr lang="zh-CN" sz="1050" kern="100" dirty="0">
                          <a:effectLst/>
                          <a:latin typeface="等线" panose="02010600030101010101" pitchFamily="2" charset="-122"/>
                          <a:ea typeface="等线" panose="02010600030101010101" pitchFamily="2" charset="-122"/>
                          <a:cs typeface="Arial" panose="020B0604020202020204" pitchFamily="34" charset="0"/>
                        </a:rPr>
                        <a:t>的</a:t>
                      </a:r>
                      <a:r>
                        <a:rPr lang="en-US" sz="1050" kern="100" dirty="0">
                          <a:effectLst/>
                          <a:latin typeface="等线" panose="02010600030101010101" pitchFamily="2" charset="-122"/>
                          <a:ea typeface="等线" panose="02010600030101010101" pitchFamily="2" charset="-122"/>
                          <a:cs typeface="Arial" panose="020B0604020202020204" pitchFamily="34" charset="0"/>
                        </a:rPr>
                        <a:t>snapshot</a:t>
                      </a:r>
                      <a:r>
                        <a:rPr lang="zh-CN" sz="1050" kern="100" dirty="0">
                          <a:effectLst/>
                          <a:latin typeface="等线" panose="02010600030101010101" pitchFamily="2" charset="-122"/>
                          <a:ea typeface="等线" panose="02010600030101010101" pitchFamily="2" charset="-122"/>
                          <a:cs typeface="Arial" panose="020B0604020202020204" pitchFamily="34" charset="0"/>
                        </a:rPr>
                        <a:t>的序列。</a:t>
                      </a:r>
                    </a:p>
                  </a:txBody>
                  <a:tcPr marL="68580" marR="68580" marT="0" marB="0" anchor="ctr"/>
                </a:tc>
                <a:tc>
                  <a:txBody>
                    <a:bodyPr/>
                    <a:lstStyle/>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用</a:t>
                      </a:r>
                      <a:r>
                        <a:rPr lang="en-US" sz="1050" kern="100" dirty="0">
                          <a:effectLst/>
                          <a:latin typeface="等线" panose="02010600030101010101" pitchFamily="2" charset="-122"/>
                          <a:ea typeface="等线" panose="02010600030101010101" pitchFamily="2" charset="-122"/>
                          <a:cs typeface="Arial" panose="020B0604020202020204" pitchFamily="34" charset="0"/>
                        </a:rPr>
                        <a:t>event</a:t>
                      </a:r>
                      <a:r>
                        <a:rPr lang="zh-CN" sz="1050" kern="100" dirty="0">
                          <a:effectLst/>
                          <a:latin typeface="等线" panose="02010600030101010101" pitchFamily="2" charset="-122"/>
                          <a:ea typeface="等线" panose="02010600030101010101" pitchFamily="2" charset="-122"/>
                          <a:cs typeface="Arial" panose="020B0604020202020204" pitchFamily="34" charset="0"/>
                        </a:rPr>
                        <a:t>来表示</a:t>
                      </a:r>
                      <a:r>
                        <a:rPr lang="en-US" sz="1050" kern="100" dirty="0">
                          <a:effectLst/>
                          <a:latin typeface="等线" panose="02010600030101010101" pitchFamily="2" charset="-122"/>
                          <a:ea typeface="等线" panose="02010600030101010101" pitchFamily="2" charset="-122"/>
                          <a:cs typeface="Arial" panose="020B0604020202020204" pitchFamily="34" charset="0"/>
                        </a:rPr>
                        <a:t>graph</a:t>
                      </a:r>
                      <a:r>
                        <a:rPr lang="zh-CN" sz="1050" kern="100" dirty="0">
                          <a:effectLst/>
                          <a:latin typeface="等线" panose="02010600030101010101" pitchFamily="2" charset="-122"/>
                          <a:ea typeface="等线" panose="02010600030101010101" pitchFamily="2" charset="-122"/>
                          <a:cs typeface="Arial" panose="020B0604020202020204" pitchFamily="34" charset="0"/>
                        </a:rPr>
                        <a:t>的</a:t>
                      </a:r>
                      <a:r>
                        <a:rPr lang="en-US" sz="1050" kern="100" dirty="0">
                          <a:effectLst/>
                          <a:latin typeface="等线" panose="02010600030101010101" pitchFamily="2" charset="-122"/>
                          <a:ea typeface="等线" panose="02010600030101010101" pitchFamily="2" charset="-122"/>
                          <a:cs typeface="Arial" panose="020B0604020202020204" pitchFamily="34" charset="0"/>
                        </a:rPr>
                        <a:t>change</a:t>
                      </a:r>
                      <a:r>
                        <a:rPr lang="zh-CN" sz="1050" kern="100" dirty="0">
                          <a:effectLst/>
                          <a:latin typeface="等线" panose="02010600030101010101" pitchFamily="2" charset="-122"/>
                          <a:ea typeface="等线" panose="02010600030101010101" pitchFamily="2" charset="-122"/>
                          <a:cs typeface="Arial" panose="020B0604020202020204" pitchFamily="34" charset="0"/>
                        </a:rPr>
                        <a:t>，这样每个</a:t>
                      </a:r>
                      <a:r>
                        <a:rPr lang="en-US" sz="1050" kern="100" dirty="0">
                          <a:effectLst/>
                          <a:latin typeface="等线" panose="02010600030101010101" pitchFamily="2" charset="-122"/>
                          <a:ea typeface="等线" panose="02010600030101010101" pitchFamily="2" charset="-122"/>
                          <a:cs typeface="Arial" panose="020B0604020202020204" pitchFamily="34" charset="0"/>
                        </a:rPr>
                        <a:t>snapshot</a:t>
                      </a:r>
                      <a:r>
                        <a:rPr lang="zh-CN" sz="1050" kern="100" dirty="0">
                          <a:effectLst/>
                          <a:latin typeface="等线" panose="02010600030101010101" pitchFamily="2" charset="-122"/>
                          <a:ea typeface="等线" panose="02010600030101010101" pitchFamily="2" charset="-122"/>
                          <a:cs typeface="Arial" panose="020B0604020202020204" pitchFamily="34" charset="0"/>
                        </a:rPr>
                        <a:t>可以看做一个</a:t>
                      </a:r>
                      <a:r>
                        <a:rPr lang="en-US" sz="1050" kern="100" dirty="0">
                          <a:effectLst/>
                          <a:latin typeface="等线" panose="02010600030101010101" pitchFamily="2" charset="-122"/>
                          <a:ea typeface="等线" panose="02010600030101010101" pitchFamily="2" charset="-122"/>
                          <a:cs typeface="Arial" panose="020B0604020202020204" pitchFamily="34" charset="0"/>
                        </a:rPr>
                        <a:t>event</a:t>
                      </a:r>
                      <a:r>
                        <a:rPr lang="zh-CN" sz="1050" kern="100" dirty="0">
                          <a:effectLst/>
                          <a:latin typeface="等线" panose="02010600030101010101" pitchFamily="2" charset="-122"/>
                          <a:ea typeface="等线" panose="02010600030101010101" pitchFamily="2" charset="-122"/>
                          <a:cs typeface="Arial" panose="020B0604020202020204" pitchFamily="34" charset="0"/>
                        </a:rPr>
                        <a:t>的集合。</a:t>
                      </a:r>
                    </a:p>
                  </a:txBody>
                  <a:tcPr marL="68580" marR="68580" marT="0" marB="0" anchor="ctr"/>
                </a:tc>
                <a:tc>
                  <a:txBody>
                    <a:bodyPr/>
                    <a:lstStyle/>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一个三级树状结构，</a:t>
                      </a:r>
                      <a:r>
                        <a:rPr lang="en-US" sz="1050" kern="100" dirty="0">
                          <a:effectLst/>
                          <a:latin typeface="等线" panose="02010600030101010101" pitchFamily="2" charset="-122"/>
                          <a:ea typeface="等线" panose="02010600030101010101" pitchFamily="2" charset="-122"/>
                          <a:cs typeface="Arial" panose="020B0604020202020204" pitchFamily="34" charset="0"/>
                        </a:rPr>
                        <a:t>Graph</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r>
                        <a:rPr lang="en-US" sz="1050" kern="100" dirty="0">
                          <a:effectLst/>
                          <a:latin typeface="等线" panose="02010600030101010101" pitchFamily="2" charset="-122"/>
                          <a:ea typeface="等线" panose="02010600030101010101" pitchFamily="2" charset="-122"/>
                          <a:cs typeface="Arial" panose="020B0604020202020204" pitchFamily="34" charset="0"/>
                        </a:rPr>
                        <a:t>Vertex</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r>
                        <a:rPr lang="en-US" sz="1050" kern="100" dirty="0">
                          <a:effectLst/>
                          <a:latin typeface="等线" panose="02010600030101010101" pitchFamily="2" charset="-122"/>
                          <a:ea typeface="等线" panose="02010600030101010101" pitchFamily="2" charset="-122"/>
                          <a:cs typeface="Arial" panose="020B0604020202020204" pitchFamily="34" charset="0"/>
                        </a:rPr>
                        <a:t>Edge</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p>
                  </a:txBody>
                  <a:tcPr marL="68580" marR="68580" marT="0" marB="0" anchor="ctr"/>
                </a:tc>
                <a:extLst>
                  <a:ext uri="{0D108BD9-81ED-4DB2-BD59-A6C34878D82A}">
                    <a16:rowId xmlns:a16="http://schemas.microsoft.com/office/drawing/2014/main" val="572431118"/>
                  </a:ext>
                </a:extLst>
              </a:tr>
              <a:tr h="182670">
                <a:tc>
                  <a:txBody>
                    <a:bodyPr/>
                    <a:lstStyle/>
                    <a:p>
                      <a:pPr algn="ctr">
                        <a:spcAft>
                          <a:spcPts val="0"/>
                        </a:spcAft>
                      </a:pP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支持属性</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zh-CN" altLang="en-US" sz="1050" kern="100" dirty="0">
                          <a:effectLst/>
                          <a:latin typeface="等线" panose="02010600030101010101" pitchFamily="2" charset="-122"/>
                          <a:ea typeface="+mn-ea"/>
                          <a:cs typeface="Arial" panose="020B0604020202020204" pitchFamily="34" charset="0"/>
                        </a:rPr>
                        <a:t>点和边</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zh-CN" altLang="zh-CN" sz="1050" kern="100" dirty="0">
                          <a:effectLst/>
                          <a:latin typeface="等线" panose="02010600030101010101" pitchFamily="2" charset="-122"/>
                          <a:ea typeface="+mn-ea"/>
                          <a:cs typeface="Arial" panose="020B0604020202020204" pitchFamily="34" charset="0"/>
                        </a:rPr>
                        <a:t>论文中</a:t>
                      </a:r>
                      <a:r>
                        <a:rPr lang="zh-CN" altLang="en-US" sz="1050" kern="100" dirty="0">
                          <a:effectLst/>
                          <a:latin typeface="等线" panose="02010600030101010101" pitchFamily="2" charset="-122"/>
                          <a:ea typeface="+mn-ea"/>
                          <a:cs typeface="Arial" panose="020B0604020202020204" pitchFamily="34" charset="0"/>
                        </a:rPr>
                        <a:t>未找到明确说明</a:t>
                      </a:r>
                      <a:endParaRPr lang="zh-CN" altLang="zh-CN" sz="1050" kern="100" dirty="0">
                        <a:effectLst/>
                        <a:latin typeface="等线" panose="02010600030101010101" pitchFamily="2" charset="-122"/>
                        <a:ea typeface="+mn-ea"/>
                        <a:cs typeface="Arial" panose="020B0604020202020204" pitchFamily="34" charset="0"/>
                      </a:endParaRPr>
                    </a:p>
                  </a:txBody>
                  <a:tcPr marL="68580" marR="68580" marT="0" marB="0" anchor="ctr"/>
                </a:tc>
                <a:tc>
                  <a:txBody>
                    <a:bodyPr/>
                    <a:lstStyle/>
                    <a:p>
                      <a:pPr algn="just">
                        <a:spcAft>
                          <a:spcPts val="0"/>
                        </a:spcAft>
                      </a:pPr>
                      <a:r>
                        <a:rPr lang="zh-CN" altLang="en-US" sz="1050" kern="100" dirty="0">
                          <a:effectLst/>
                          <a:latin typeface="等线" panose="02010600030101010101" pitchFamily="2" charset="-122"/>
                          <a:ea typeface="+mn-ea"/>
                          <a:cs typeface="Arial" panose="020B0604020202020204" pitchFamily="34" charset="0"/>
                        </a:rPr>
                        <a:t>点和边</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zh-CN" altLang="zh-CN" sz="1050" kern="100" dirty="0">
                          <a:effectLst/>
                          <a:latin typeface="等线" panose="02010600030101010101" pitchFamily="2" charset="-122"/>
                          <a:ea typeface="+mn-ea"/>
                          <a:cs typeface="Arial" panose="020B0604020202020204" pitchFamily="34" charset="0"/>
                        </a:rPr>
                        <a:t>图、点和边</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474155474"/>
                  </a:ext>
                </a:extLst>
              </a:tr>
              <a:tr h="290092">
                <a:tc>
                  <a:txBody>
                    <a:bodyPr/>
                    <a:lstStyle/>
                    <a:p>
                      <a:pPr algn="ctr">
                        <a:spcAft>
                          <a:spcPts val="0"/>
                        </a:spcAft>
                      </a:pPr>
                      <a:r>
                        <a:rPr lang="zh-CN" altLang="en-US" sz="1050" kern="100" dirty="0">
                          <a:solidFill>
                            <a:srgbClr val="FF0000"/>
                          </a:solidFill>
                          <a:effectLst/>
                          <a:latin typeface="等线" panose="02010600030101010101" pitchFamily="2" charset="-122"/>
                          <a:ea typeface="等线" panose="02010600030101010101" pitchFamily="2" charset="-122"/>
                          <a:cs typeface="Arial" panose="020B0604020202020204" pitchFamily="34" charset="0"/>
                        </a:rPr>
                        <a:t>表达</a:t>
                      </a:r>
                      <a:r>
                        <a:rPr lang="zh-CN" sz="1050" kern="100" dirty="0">
                          <a:solidFill>
                            <a:srgbClr val="FF0000"/>
                          </a:solidFill>
                          <a:effectLst/>
                          <a:latin typeface="等线" panose="02010600030101010101" pitchFamily="2" charset="-122"/>
                          <a:ea typeface="等线" panose="02010600030101010101" pitchFamily="2" charset="-122"/>
                          <a:cs typeface="Arial" panose="020B0604020202020204" pitchFamily="34" charset="0"/>
                        </a:rPr>
                        <a:t>属性值</a:t>
                      </a:r>
                      <a:endParaRPr lang="en-US" altLang="zh-CN" sz="1050" kern="100" dirty="0">
                        <a:solidFill>
                          <a:srgbClr val="FF0000"/>
                        </a:solidFill>
                        <a:effectLst/>
                        <a:latin typeface="等线" panose="02010600030101010101" pitchFamily="2" charset="-122"/>
                        <a:ea typeface="等线" panose="02010600030101010101" pitchFamily="2" charset="-122"/>
                        <a:cs typeface="Arial" panose="020B0604020202020204" pitchFamily="34" charset="0"/>
                      </a:endParaRPr>
                    </a:p>
                    <a:p>
                      <a:pPr algn="ctr">
                        <a:spcAft>
                          <a:spcPts val="0"/>
                        </a:spcAft>
                      </a:pPr>
                      <a:r>
                        <a:rPr lang="zh-CN" sz="1050" kern="100" dirty="0">
                          <a:solidFill>
                            <a:srgbClr val="FF0000"/>
                          </a:solidFill>
                          <a:effectLst/>
                          <a:latin typeface="等线" panose="02010600030101010101" pitchFamily="2" charset="-122"/>
                          <a:ea typeface="等线" panose="02010600030101010101" pitchFamily="2" charset="-122"/>
                          <a:cs typeface="Arial" panose="020B0604020202020204" pitchFamily="34" charset="0"/>
                        </a:rPr>
                        <a:t>变化</a:t>
                      </a:r>
                      <a:r>
                        <a:rPr lang="zh-CN" altLang="en-US" sz="1050" kern="100" dirty="0">
                          <a:solidFill>
                            <a:srgbClr val="FF0000"/>
                          </a:solidFill>
                          <a:effectLst/>
                          <a:latin typeface="等线" panose="02010600030101010101" pitchFamily="2" charset="-122"/>
                          <a:ea typeface="等线" panose="02010600030101010101" pitchFamily="2" charset="-122"/>
                          <a:cs typeface="Arial" panose="020B0604020202020204" pitchFamily="34" charset="0"/>
                        </a:rPr>
                        <a:t>历史</a:t>
                      </a:r>
                      <a:endParaRPr lang="zh-CN" sz="1050" kern="100" dirty="0">
                        <a:solidFill>
                          <a:srgbClr val="FF0000"/>
                        </a:solidFill>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zh-CN" sz="1050" kern="100" dirty="0">
                          <a:solidFill>
                            <a:srgbClr val="FF0000"/>
                          </a:solidFill>
                          <a:effectLst/>
                          <a:latin typeface="等线" panose="02010600030101010101" pitchFamily="2" charset="-122"/>
                          <a:ea typeface="等线" panose="02010600030101010101" pitchFamily="2" charset="-122"/>
                          <a:cs typeface="Arial" panose="020B0604020202020204" pitchFamily="34" charset="0"/>
                        </a:rPr>
                        <a:t>可以</a:t>
                      </a:r>
                    </a:p>
                  </a:txBody>
                  <a:tcPr marL="68580" marR="68580" marT="0" marB="0" anchor="ctr"/>
                </a:tc>
                <a:tc>
                  <a:txBody>
                    <a:bodyPr/>
                    <a:lstStyle/>
                    <a:p>
                      <a:pPr algn="just">
                        <a:spcAft>
                          <a:spcPts val="0"/>
                        </a:spcAft>
                      </a:pPr>
                      <a:r>
                        <a:rPr lang="en-US" altLang="zh-CN" sz="1050" kern="100" dirty="0">
                          <a:solidFill>
                            <a:srgbClr val="FF0000"/>
                          </a:solidFill>
                          <a:effectLst/>
                          <a:latin typeface="等线" panose="02010600030101010101" pitchFamily="2" charset="-122"/>
                          <a:ea typeface="+mn-ea"/>
                          <a:cs typeface="Arial" panose="020B0604020202020204" pitchFamily="34" charset="0"/>
                        </a:rPr>
                        <a:t>-</a:t>
                      </a:r>
                      <a:endParaRPr lang="zh-CN" altLang="zh-CN" sz="1050" kern="100" dirty="0">
                        <a:solidFill>
                          <a:srgbClr val="FF0000"/>
                        </a:solidFill>
                        <a:effectLst/>
                        <a:latin typeface="等线" panose="02010600030101010101" pitchFamily="2" charset="-122"/>
                        <a:ea typeface="+mn-ea"/>
                        <a:cs typeface="Arial" panose="020B0604020202020204" pitchFamily="34" charset="0"/>
                      </a:endParaRPr>
                    </a:p>
                  </a:txBody>
                  <a:tcPr marL="68580" marR="68580" marT="0" marB="0" anchor="ctr"/>
                </a:tc>
                <a:tc>
                  <a:txBody>
                    <a:bodyPr/>
                    <a:lstStyle/>
                    <a:p>
                      <a:pPr algn="just">
                        <a:spcAft>
                          <a:spcPts val="0"/>
                        </a:spcAft>
                      </a:pPr>
                      <a:r>
                        <a:rPr lang="zh-CN" sz="1050" kern="100" dirty="0">
                          <a:solidFill>
                            <a:srgbClr val="FF0000"/>
                          </a:solidFill>
                          <a:effectLst/>
                          <a:latin typeface="等线" panose="02010600030101010101" pitchFamily="2" charset="-122"/>
                          <a:ea typeface="等线" panose="02010600030101010101" pitchFamily="2" charset="-122"/>
                          <a:cs typeface="Arial" panose="020B0604020202020204" pitchFamily="34" charset="0"/>
                        </a:rPr>
                        <a:t>可以</a:t>
                      </a:r>
                    </a:p>
                  </a:txBody>
                  <a:tcPr marL="68580" marR="68580" marT="0" marB="0" anchor="ctr"/>
                </a:tc>
                <a:tc>
                  <a:txBody>
                    <a:bodyPr/>
                    <a:lstStyle/>
                    <a:p>
                      <a:pPr algn="just">
                        <a:spcAft>
                          <a:spcPts val="0"/>
                        </a:spcAft>
                      </a:pPr>
                      <a:r>
                        <a:rPr lang="zh-CN" sz="1050" kern="100" dirty="0">
                          <a:solidFill>
                            <a:srgbClr val="FF0000"/>
                          </a:solidFill>
                          <a:effectLst/>
                          <a:latin typeface="等线" panose="02010600030101010101" pitchFamily="2" charset="-122"/>
                          <a:ea typeface="等线" panose="02010600030101010101" pitchFamily="2" charset="-122"/>
                          <a:cs typeface="Arial" panose="020B0604020202020204" pitchFamily="34" charset="0"/>
                        </a:rPr>
                        <a:t>可以</a:t>
                      </a:r>
                    </a:p>
                  </a:txBody>
                  <a:tcPr marL="68580" marR="68580" marT="0" marB="0" anchor="ctr"/>
                </a:tc>
                <a:extLst>
                  <a:ext uri="{0D108BD9-81ED-4DB2-BD59-A6C34878D82A}">
                    <a16:rowId xmlns:a16="http://schemas.microsoft.com/office/drawing/2014/main" val="812608137"/>
                  </a:ext>
                </a:extLst>
              </a:tr>
              <a:tr h="182670">
                <a:tc>
                  <a:txBody>
                    <a:bodyPr/>
                    <a:lstStyle/>
                    <a:p>
                      <a:pPr algn="ctr">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模型的限制</a:t>
                      </a:r>
                    </a:p>
                  </a:txBody>
                  <a:tcPr marL="68580" marR="68580" marT="0" marB="0" anchor="ctr"/>
                </a:tc>
                <a:tc>
                  <a:txBody>
                    <a:bodyPr/>
                    <a:lstStyle/>
                    <a:p>
                      <a:pPr algn="just">
                        <a:spcAft>
                          <a:spcPts val="0"/>
                        </a:spcAft>
                      </a:pP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en-US" sz="1050" kern="100">
                          <a:effectLst/>
                          <a:latin typeface="等线" panose="02010600030101010101" pitchFamily="2" charset="-122"/>
                          <a:ea typeface="等线" panose="02010600030101010101" pitchFamily="2" charset="-122"/>
                          <a:cs typeface="Arial" panose="020B0604020202020204" pitchFamily="34" charset="0"/>
                        </a:rPr>
                        <a:t> </a:t>
                      </a:r>
                      <a:endParaRPr lang="zh-CN" sz="1050" kern="10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不允许</a:t>
                      </a:r>
                      <a:r>
                        <a:rPr lang="en-US" sz="1050" kern="100" dirty="0">
                          <a:effectLst/>
                          <a:latin typeface="等线" panose="02010600030101010101" pitchFamily="2" charset="-122"/>
                          <a:ea typeface="等线" panose="02010600030101010101" pitchFamily="2" charset="-122"/>
                          <a:cs typeface="Arial" panose="020B0604020202020204" pitchFamily="34" charset="0"/>
                        </a:rPr>
                        <a:t>ID</a:t>
                      </a:r>
                      <a:r>
                        <a:rPr lang="zh-CN" sz="1050" kern="100" dirty="0">
                          <a:effectLst/>
                          <a:latin typeface="等线" panose="02010600030101010101" pitchFamily="2" charset="-122"/>
                          <a:ea typeface="等线" panose="02010600030101010101" pitchFamily="2" charset="-122"/>
                          <a:cs typeface="Arial" panose="020B0604020202020204" pitchFamily="34" charset="0"/>
                        </a:rPr>
                        <a:t>复用</a:t>
                      </a:r>
                    </a:p>
                  </a:txBody>
                  <a:tcPr marL="68580" marR="68580" marT="0" marB="0" anchor="ctr"/>
                </a:tc>
                <a:tc>
                  <a:txBody>
                    <a:bodyPr/>
                    <a:lstStyle/>
                    <a:p>
                      <a:pPr algn="just">
                        <a:spcAft>
                          <a:spcPts val="0"/>
                        </a:spcAft>
                      </a:pP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1977948796"/>
                  </a:ext>
                </a:extLst>
              </a:tr>
              <a:tr h="1680235">
                <a:tc>
                  <a:txBody>
                    <a:bodyPr/>
                    <a:lstStyle/>
                    <a:p>
                      <a:pPr algn="ctr">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支持的和时间相关的查询</a:t>
                      </a:r>
                    </a:p>
                  </a:txBody>
                  <a:tcPr marL="68580" marR="68580" marT="0" marB="0" anchor="ctr"/>
                </a:tc>
                <a:tc>
                  <a:txBody>
                    <a:bodyPr/>
                    <a:lstStyle/>
                    <a:p>
                      <a:pPr marL="228600" indent="-228600" algn="just">
                        <a:spcAft>
                          <a:spcPts val="0"/>
                        </a:spcAft>
                        <a:buFont typeface="+mj-lt"/>
                        <a:buAutoNum type="arabicPeriod"/>
                      </a:pPr>
                      <a:r>
                        <a:rPr lang="zh-CN" sz="1050" kern="100" dirty="0">
                          <a:effectLst/>
                          <a:latin typeface="等线" panose="02010600030101010101" pitchFamily="2" charset="-122"/>
                          <a:ea typeface="等线" panose="02010600030101010101" pitchFamily="2" charset="-122"/>
                          <a:cs typeface="Arial" panose="020B0604020202020204" pitchFamily="34" charset="0"/>
                        </a:rPr>
                        <a:t>时间点查询（查询在某时刻有效的</a:t>
                      </a:r>
                      <a:r>
                        <a:rPr lang="en-US" sz="1050" kern="100" dirty="0">
                          <a:effectLst/>
                          <a:latin typeface="等线" panose="02010600030101010101" pitchFamily="2" charset="-122"/>
                          <a:ea typeface="等线" panose="02010600030101010101" pitchFamily="2" charset="-122"/>
                          <a:cs typeface="Arial" panose="020B0604020202020204" pitchFamily="34" charset="0"/>
                        </a:rPr>
                        <a:t>path</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p>
                    <a:p>
                      <a:pPr marL="228600" indent="-228600" algn="just">
                        <a:spcAft>
                          <a:spcPts val="0"/>
                        </a:spcAft>
                        <a:buFont typeface="+mj-lt"/>
                        <a:buAutoNum type="arabicPeriod"/>
                      </a:pPr>
                      <a:r>
                        <a:rPr lang="zh-CN" sz="1050" kern="100" dirty="0">
                          <a:effectLst/>
                          <a:latin typeface="等线" panose="02010600030101010101" pitchFamily="2" charset="-122"/>
                          <a:ea typeface="等线" panose="02010600030101010101" pitchFamily="2" charset="-122"/>
                          <a:cs typeface="Arial" panose="020B0604020202020204" pitchFamily="34" charset="0"/>
                        </a:rPr>
                        <a:t>时间区间查询（查询在某时段内至少一点有效的</a:t>
                      </a:r>
                      <a:r>
                        <a:rPr lang="en-US" sz="1050" kern="100" dirty="0">
                          <a:effectLst/>
                          <a:latin typeface="等线" panose="02010600030101010101" pitchFamily="2" charset="-122"/>
                          <a:ea typeface="等线" panose="02010600030101010101" pitchFamily="2" charset="-122"/>
                          <a:cs typeface="Arial" panose="020B0604020202020204" pitchFamily="34" charset="0"/>
                        </a:rPr>
                        <a:t>path</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p>
                    <a:p>
                      <a:pPr marL="228600" indent="-228600" algn="just">
                        <a:spcAft>
                          <a:spcPts val="0"/>
                        </a:spcAft>
                        <a:buFont typeface="+mj-lt"/>
                        <a:buAutoNum type="arabicPeriod"/>
                      </a:pPr>
                      <a:r>
                        <a:rPr lang="zh-CN" sz="1050" kern="100" dirty="0">
                          <a:effectLst/>
                          <a:latin typeface="等线" panose="02010600030101010101" pitchFamily="2" charset="-122"/>
                          <a:ea typeface="等线" panose="02010600030101010101" pitchFamily="2" charset="-122"/>
                          <a:cs typeface="Arial" panose="020B0604020202020204" pitchFamily="34" charset="0"/>
                        </a:rPr>
                        <a:t>时间反查（给定</a:t>
                      </a:r>
                      <a:r>
                        <a:rPr lang="en-US" sz="1050" kern="100" dirty="0">
                          <a:effectLst/>
                          <a:latin typeface="等线" panose="02010600030101010101" pitchFamily="2" charset="-122"/>
                          <a:ea typeface="等线" panose="02010600030101010101" pitchFamily="2" charset="-122"/>
                          <a:cs typeface="Arial" panose="020B0604020202020204" pitchFamily="34" charset="0"/>
                        </a:rPr>
                        <a:t>pattern</a:t>
                      </a:r>
                      <a:r>
                        <a:rPr lang="zh-CN" sz="1050" kern="100" dirty="0">
                          <a:effectLst/>
                          <a:latin typeface="等线" panose="02010600030101010101" pitchFamily="2" charset="-122"/>
                          <a:ea typeface="等线" panose="02010600030101010101" pitchFamily="2" charset="-122"/>
                          <a:cs typeface="Arial" panose="020B0604020202020204" pitchFamily="34" charset="0"/>
                        </a:rPr>
                        <a:t>查询该</a:t>
                      </a:r>
                      <a:r>
                        <a:rPr lang="en-US" sz="1050" kern="100" dirty="0">
                          <a:effectLst/>
                          <a:latin typeface="等线" panose="02010600030101010101" pitchFamily="2" charset="-122"/>
                          <a:ea typeface="等线" panose="02010600030101010101" pitchFamily="2" charset="-122"/>
                          <a:cs typeface="Arial" panose="020B0604020202020204" pitchFamily="34" charset="0"/>
                        </a:rPr>
                        <a:t>pattern</a:t>
                      </a:r>
                      <a:r>
                        <a:rPr lang="zh-CN" sz="1050" kern="100" dirty="0">
                          <a:effectLst/>
                          <a:latin typeface="等线" panose="02010600030101010101" pitchFamily="2" charset="-122"/>
                          <a:ea typeface="等线" panose="02010600030101010101" pitchFamily="2" charset="-122"/>
                          <a:cs typeface="Arial" panose="020B0604020202020204" pitchFamily="34" charset="0"/>
                        </a:rPr>
                        <a:t>何时第一次出现以及何时消失）</a:t>
                      </a:r>
                    </a:p>
                    <a:p>
                      <a:pPr marL="228600" indent="-228600" algn="just">
                        <a:spcAft>
                          <a:spcPts val="0"/>
                        </a:spcAft>
                        <a:buFont typeface="+mj-lt"/>
                        <a:buAutoNum type="arabicPeriod"/>
                      </a:pPr>
                      <a:r>
                        <a:rPr lang="zh-CN" sz="1050" kern="100" dirty="0">
                          <a:effectLst/>
                          <a:latin typeface="等线" panose="02010600030101010101" pitchFamily="2" charset="-122"/>
                          <a:ea typeface="等线" panose="02010600030101010101" pitchFamily="2" charset="-122"/>
                          <a:cs typeface="Arial" panose="020B0604020202020204" pitchFamily="34" charset="0"/>
                        </a:rPr>
                        <a:t>时间反查高级版（给定</a:t>
                      </a:r>
                      <a:r>
                        <a:rPr lang="en-US" sz="1050" kern="100" dirty="0">
                          <a:effectLst/>
                          <a:latin typeface="等线" panose="02010600030101010101" pitchFamily="2" charset="-122"/>
                          <a:ea typeface="等线" panose="02010600030101010101" pitchFamily="2" charset="-122"/>
                          <a:cs typeface="Arial" panose="020B0604020202020204" pitchFamily="34" charset="0"/>
                        </a:rPr>
                        <a:t>pattern</a:t>
                      </a:r>
                      <a:r>
                        <a:rPr lang="zh-CN" sz="1050" kern="100" dirty="0">
                          <a:effectLst/>
                          <a:latin typeface="等线" panose="02010600030101010101" pitchFamily="2" charset="-122"/>
                          <a:ea typeface="等线" panose="02010600030101010101" pitchFamily="2" charset="-122"/>
                          <a:cs typeface="Arial" panose="020B0604020202020204" pitchFamily="34" charset="0"/>
                        </a:rPr>
                        <a:t>在哪些时段出现，需要限制搜索时间段。）</a:t>
                      </a:r>
                    </a:p>
                  </a:txBody>
                  <a:tcPr marL="68580" marR="68580" marT="0" marB="0" anchor="ctr"/>
                </a:tc>
                <a:tc>
                  <a:txBody>
                    <a:bodyPr/>
                    <a:lstStyle/>
                    <a:p>
                      <a:pPr algn="just">
                        <a:spcAft>
                          <a:spcPts val="0"/>
                        </a:spcAft>
                      </a:pP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论文中</a:t>
                      </a:r>
                      <a:r>
                        <a:rPr lang="zh-CN" sz="1050" kern="100" dirty="0">
                          <a:effectLst/>
                          <a:latin typeface="等线" panose="02010600030101010101" pitchFamily="2" charset="-122"/>
                          <a:ea typeface="等线" panose="02010600030101010101" pitchFamily="2" charset="-122"/>
                          <a:cs typeface="Arial" panose="020B0604020202020204" pitchFamily="34" charset="0"/>
                        </a:rPr>
                        <a:t>未找到明确说明</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a:t>
                      </a:r>
                      <a:endParaRPr lang="en-US" altLang="zh-CN"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sz="1050" kern="100" dirty="0">
                          <a:effectLst/>
                          <a:latin typeface="等线" panose="02010600030101010101" pitchFamily="2" charset="-122"/>
                          <a:ea typeface="等线" panose="02010600030101010101" pitchFamily="2" charset="-122"/>
                          <a:cs typeface="Arial" panose="020B0604020202020204" pitchFamily="34" charset="0"/>
                        </a:rPr>
                        <a:t>Global Point</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endParaRPr lang="en-US" altLang="zh-CN"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sz="1050" kern="100" dirty="0">
                          <a:effectLst/>
                          <a:latin typeface="等线" panose="02010600030101010101" pitchFamily="2" charset="-122"/>
                          <a:ea typeface="等线" panose="02010600030101010101" pitchFamily="2" charset="-122"/>
                          <a:cs typeface="Arial" panose="020B0604020202020204" pitchFamily="34" charset="0"/>
                        </a:rPr>
                        <a:t>Global Range</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endParaRPr lang="en-US" altLang="zh-CN"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sz="1050" kern="100" dirty="0">
                          <a:effectLst/>
                          <a:latin typeface="等线" panose="02010600030101010101" pitchFamily="2" charset="-122"/>
                          <a:ea typeface="等线" panose="02010600030101010101" pitchFamily="2" charset="-122"/>
                          <a:cs typeface="Arial" panose="020B0604020202020204" pitchFamily="34" charset="0"/>
                        </a:rPr>
                        <a:t>Local Point</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endParaRPr lang="en-US" altLang="zh-CN"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en-US" sz="1050" kern="100" dirty="0">
                          <a:effectLst/>
                          <a:latin typeface="等线" panose="02010600030101010101" pitchFamily="2" charset="-122"/>
                          <a:ea typeface="等线" panose="02010600030101010101" pitchFamily="2" charset="-122"/>
                          <a:cs typeface="Arial" panose="020B0604020202020204" pitchFamily="34" charset="0"/>
                        </a:rPr>
                        <a:t>Local Range</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endParaRPr lang="en-US" altLang="zh-CN"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后面做实验的时候也是按照这个来的。时间维度上只有</a:t>
                      </a:r>
                      <a:r>
                        <a:rPr lang="en-US" sz="1050" kern="100" dirty="0">
                          <a:effectLst/>
                          <a:latin typeface="等线" panose="02010600030101010101" pitchFamily="2" charset="-122"/>
                          <a:ea typeface="等线" panose="02010600030101010101" pitchFamily="2" charset="-122"/>
                          <a:cs typeface="Arial" panose="020B0604020202020204" pitchFamily="34" charset="0"/>
                        </a:rPr>
                        <a:t>Point</a:t>
                      </a:r>
                      <a:r>
                        <a:rPr lang="zh-CN" sz="1050" kern="100" dirty="0">
                          <a:effectLst/>
                          <a:latin typeface="等线" panose="02010600030101010101" pitchFamily="2" charset="-122"/>
                          <a:ea typeface="等线" panose="02010600030101010101" pitchFamily="2" charset="-122"/>
                          <a:cs typeface="Arial" panose="020B0604020202020204" pitchFamily="34" charset="0"/>
                        </a:rPr>
                        <a:t>和</a:t>
                      </a:r>
                      <a:r>
                        <a:rPr lang="en-US" sz="1050" kern="100" dirty="0">
                          <a:effectLst/>
                          <a:latin typeface="等线" panose="02010600030101010101" pitchFamily="2" charset="-122"/>
                          <a:ea typeface="等线" panose="02010600030101010101" pitchFamily="2" charset="-122"/>
                          <a:cs typeface="Arial" panose="020B0604020202020204" pitchFamily="34" charset="0"/>
                        </a:rPr>
                        <a:t>Range</a:t>
                      </a:r>
                      <a:r>
                        <a:rPr lang="zh-CN" sz="1050" kern="100" dirty="0">
                          <a:effectLst/>
                          <a:latin typeface="等线" panose="02010600030101010101" pitchFamily="2" charset="-122"/>
                          <a:ea typeface="等线" panose="02010600030101010101" pitchFamily="2" charset="-122"/>
                          <a:cs typeface="Arial" panose="020B0604020202020204" pitchFamily="34" charset="0"/>
                        </a:rPr>
                        <a:t>两种查询。</a:t>
                      </a:r>
                    </a:p>
                  </a:txBody>
                  <a:tcPr marL="68580" marR="68580" marT="0" marB="0" anchor="ctr"/>
                </a:tc>
                <a:tc>
                  <a:txBody>
                    <a:bodyPr/>
                    <a:lstStyle/>
                    <a:p>
                      <a:pPr marL="228600" indent="-228600" algn="just">
                        <a:spcAft>
                          <a:spcPts val="0"/>
                        </a:spcAft>
                        <a:buFont typeface="+mj-lt"/>
                        <a:buAutoNum type="arabicPeriod"/>
                      </a:pPr>
                      <a:r>
                        <a:rPr lang="zh-CN" sz="1050" kern="100" dirty="0">
                          <a:effectLst/>
                          <a:latin typeface="等线" panose="02010600030101010101" pitchFamily="2" charset="-122"/>
                          <a:ea typeface="等线" panose="02010600030101010101" pitchFamily="2" charset="-122"/>
                          <a:cs typeface="Arial" panose="020B0604020202020204" pitchFamily="34" charset="0"/>
                        </a:rPr>
                        <a:t>时间点查询（返回一个</a:t>
                      </a:r>
                      <a:r>
                        <a:rPr lang="en-US" sz="1050" kern="100" dirty="0">
                          <a:effectLst/>
                          <a:latin typeface="等线" panose="02010600030101010101" pitchFamily="2" charset="-122"/>
                          <a:ea typeface="等线" panose="02010600030101010101" pitchFamily="2" charset="-122"/>
                          <a:cs typeface="Arial" panose="020B0604020202020204" pitchFamily="34" charset="0"/>
                        </a:rPr>
                        <a:t>snapshot</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p>
                    <a:p>
                      <a:pPr marL="228600" indent="-228600" algn="just">
                        <a:spcAft>
                          <a:spcPts val="0"/>
                        </a:spcAft>
                        <a:buFont typeface="+mj-lt"/>
                        <a:buAutoNum type="arabicPeriod"/>
                      </a:pPr>
                      <a:r>
                        <a:rPr lang="zh-CN" sz="1050" kern="100" dirty="0">
                          <a:effectLst/>
                          <a:latin typeface="等线" panose="02010600030101010101" pitchFamily="2" charset="-122"/>
                          <a:ea typeface="等线" panose="02010600030101010101" pitchFamily="2" charset="-122"/>
                          <a:cs typeface="Arial" panose="020B0604020202020204" pitchFamily="34" charset="0"/>
                        </a:rPr>
                        <a:t>多时间点查询（返回多个</a:t>
                      </a:r>
                      <a:r>
                        <a:rPr lang="en-US" sz="1050" kern="100" dirty="0">
                          <a:effectLst/>
                          <a:latin typeface="等线" panose="02010600030101010101" pitchFamily="2" charset="-122"/>
                          <a:ea typeface="等线" panose="02010600030101010101" pitchFamily="2" charset="-122"/>
                          <a:cs typeface="Arial" panose="020B0604020202020204" pitchFamily="34" charset="0"/>
                        </a:rPr>
                        <a:t>snapshot</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p>
                    <a:p>
                      <a:pPr marL="228600" indent="-228600" algn="just">
                        <a:spcAft>
                          <a:spcPts val="0"/>
                        </a:spcAft>
                        <a:buFont typeface="+mj-lt"/>
                        <a:buAutoNum type="arabicPeriod"/>
                      </a:pPr>
                      <a:r>
                        <a:rPr lang="zh-CN" sz="1050" kern="100" dirty="0">
                          <a:effectLst/>
                          <a:latin typeface="等线" panose="02010600030101010101" pitchFamily="2" charset="-122"/>
                          <a:ea typeface="等线" panose="02010600030101010101" pitchFamily="2" charset="-122"/>
                          <a:cs typeface="Arial" panose="020B0604020202020204" pitchFamily="34" charset="0"/>
                        </a:rPr>
                        <a:t>增量查询（返回图从</a:t>
                      </a:r>
                      <a:r>
                        <a:rPr lang="en-US" sz="1050" kern="100" dirty="0">
                          <a:effectLst/>
                          <a:latin typeface="等线" panose="02010600030101010101" pitchFamily="2" charset="-122"/>
                          <a:ea typeface="等线" panose="02010600030101010101" pitchFamily="2" charset="-122"/>
                          <a:cs typeface="Arial" panose="020B0604020202020204" pitchFamily="34" charset="0"/>
                        </a:rPr>
                        <a:t>T1</a:t>
                      </a:r>
                      <a:r>
                        <a:rPr lang="zh-CN" sz="1050" kern="100" dirty="0">
                          <a:effectLst/>
                          <a:latin typeface="等线" panose="02010600030101010101" pitchFamily="2" charset="-122"/>
                          <a:ea typeface="等线" panose="02010600030101010101" pitchFamily="2" charset="-122"/>
                          <a:cs typeface="Arial" panose="020B0604020202020204" pitchFamily="34" charset="0"/>
                        </a:rPr>
                        <a:t>到</a:t>
                      </a:r>
                      <a:r>
                        <a:rPr lang="en-US" sz="1050" kern="100" dirty="0">
                          <a:effectLst/>
                          <a:latin typeface="等线" panose="02010600030101010101" pitchFamily="2" charset="-122"/>
                          <a:ea typeface="等线" panose="02010600030101010101" pitchFamily="2" charset="-122"/>
                          <a:cs typeface="Arial" panose="020B0604020202020204" pitchFamily="34" charset="0"/>
                        </a:rPr>
                        <a:t>T2</a:t>
                      </a:r>
                      <a:r>
                        <a:rPr lang="zh-CN" sz="1050" kern="100" dirty="0">
                          <a:effectLst/>
                          <a:latin typeface="等线" panose="02010600030101010101" pitchFamily="2" charset="-122"/>
                          <a:ea typeface="等线" panose="02010600030101010101" pitchFamily="2" charset="-122"/>
                          <a:cs typeface="Arial" panose="020B0604020202020204" pitchFamily="34" charset="0"/>
                        </a:rPr>
                        <a:t>时间内</a:t>
                      </a:r>
                      <a:r>
                        <a:rPr lang="en-US" sz="1050" kern="100" dirty="0">
                          <a:effectLst/>
                          <a:latin typeface="等线" panose="02010600030101010101" pitchFamily="2" charset="-122"/>
                          <a:ea typeface="等线" panose="02010600030101010101" pitchFamily="2" charset="-122"/>
                          <a:cs typeface="Arial" panose="020B0604020202020204" pitchFamily="34" charset="0"/>
                        </a:rPr>
                        <a:t>event</a:t>
                      </a:r>
                      <a:r>
                        <a:rPr lang="zh-CN" sz="1050" kern="100" dirty="0">
                          <a:effectLst/>
                          <a:latin typeface="等线" panose="02010600030101010101" pitchFamily="2" charset="-122"/>
                          <a:ea typeface="等线" panose="02010600030101010101" pitchFamily="2" charset="-122"/>
                          <a:cs typeface="Arial" panose="020B0604020202020204" pitchFamily="34" charset="0"/>
                        </a:rPr>
                        <a:t>集合构成的图）</a:t>
                      </a:r>
                    </a:p>
                    <a:p>
                      <a:pPr marL="228600" indent="-228600" algn="just">
                        <a:spcAft>
                          <a:spcPts val="0"/>
                        </a:spcAft>
                        <a:buFont typeface="+mj-lt"/>
                        <a:buAutoNum type="arabicPeriod"/>
                      </a:pPr>
                      <a:r>
                        <a:rPr lang="en-US" sz="1050" kern="100" dirty="0" err="1">
                          <a:effectLst/>
                          <a:latin typeface="等线" panose="02010600030101010101" pitchFamily="2" charset="-122"/>
                          <a:ea typeface="等线" panose="02010600030101010101" pitchFamily="2" charset="-122"/>
                          <a:cs typeface="Arial" panose="020B0604020202020204" pitchFamily="34" charset="0"/>
                        </a:rPr>
                        <a:t>TimeExpression</a:t>
                      </a:r>
                      <a:r>
                        <a:rPr lang="zh-CN" sz="1050" kern="100" dirty="0">
                          <a:effectLst/>
                          <a:latin typeface="等线" panose="02010600030101010101" pitchFamily="2" charset="-122"/>
                          <a:ea typeface="等线" panose="02010600030101010101" pitchFamily="2" charset="-122"/>
                          <a:cs typeface="Arial" panose="020B0604020202020204" pitchFamily="34" charset="0"/>
                        </a:rPr>
                        <a:t>查询（</a:t>
                      </a:r>
                      <a:r>
                        <a:rPr lang="en-US" sz="1050" kern="100" dirty="0">
                          <a:effectLst/>
                          <a:latin typeface="等线" panose="02010600030101010101" pitchFamily="2" charset="-122"/>
                          <a:ea typeface="等线" panose="02010600030101010101" pitchFamily="2" charset="-122"/>
                          <a:cs typeface="Arial" panose="020B0604020202020204" pitchFamily="34" charset="0"/>
                        </a:rPr>
                        <a:t>T1</a:t>
                      </a:r>
                      <a:r>
                        <a:rPr lang="zh-CN" sz="1050" kern="100" dirty="0">
                          <a:effectLst/>
                          <a:latin typeface="等线" panose="02010600030101010101" pitchFamily="2" charset="-122"/>
                          <a:ea typeface="等线" panose="02010600030101010101" pitchFamily="2" charset="-122"/>
                          <a:cs typeface="Arial" panose="020B0604020202020204" pitchFamily="34" charset="0"/>
                        </a:rPr>
                        <a:t>时存在</a:t>
                      </a:r>
                      <a:r>
                        <a:rPr lang="en-US" sz="1050" kern="100" dirty="0">
                          <a:effectLst/>
                          <a:latin typeface="等线" panose="02010600030101010101" pitchFamily="2" charset="-122"/>
                          <a:ea typeface="等线" panose="02010600030101010101" pitchFamily="2" charset="-122"/>
                          <a:cs typeface="Arial" panose="020B0604020202020204" pitchFamily="34" charset="0"/>
                        </a:rPr>
                        <a:t>T2</a:t>
                      </a:r>
                      <a:r>
                        <a:rPr lang="zh-CN" sz="1050" kern="100" dirty="0">
                          <a:effectLst/>
                          <a:latin typeface="等线" panose="02010600030101010101" pitchFamily="2" charset="-122"/>
                          <a:ea typeface="等线" panose="02010600030101010101" pitchFamily="2" charset="-122"/>
                          <a:cs typeface="Arial" panose="020B0604020202020204" pitchFamily="34" charset="0"/>
                        </a:rPr>
                        <a:t>时不存在的边）</a:t>
                      </a:r>
                    </a:p>
                  </a:txBody>
                  <a:tcPr marL="68580" marR="68580" marT="0" marB="0" anchor="ctr"/>
                </a:tc>
                <a:tc>
                  <a:txBody>
                    <a:bodyPr/>
                    <a:lstStyle/>
                    <a:p>
                      <a:pPr marL="228600" indent="-228600" algn="just">
                        <a:spcAft>
                          <a:spcPts val="0"/>
                        </a:spcAft>
                        <a:buFont typeface="+mj-lt"/>
                        <a:buAutoNum type="arabicPeriod"/>
                      </a:pP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给定</a:t>
                      </a:r>
                      <a:r>
                        <a:rPr lang="en-US" altLang="zh-CN" sz="1050" kern="100" dirty="0">
                          <a:effectLst/>
                          <a:latin typeface="等线" panose="02010600030101010101" pitchFamily="2" charset="-122"/>
                          <a:ea typeface="等线" panose="02010600030101010101" pitchFamily="2" charset="-122"/>
                          <a:cs typeface="Arial" panose="020B0604020202020204" pitchFamily="34" charset="0"/>
                        </a:rPr>
                        <a:t>graph snapshot ID</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a:t>
                      </a:r>
                      <a:r>
                        <a:rPr lang="en-US" altLang="zh-CN" sz="1050" kern="100" dirty="0">
                          <a:effectLst/>
                          <a:latin typeface="等线" panose="02010600030101010101" pitchFamily="2" charset="-122"/>
                          <a:ea typeface="等线" panose="02010600030101010101" pitchFamily="2" charset="-122"/>
                          <a:cs typeface="Arial" panose="020B0604020202020204" pitchFamily="34" charset="0"/>
                        </a:rPr>
                        <a:t>vertex/edge ID</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和属性</a:t>
                      </a:r>
                      <a:r>
                        <a:rPr lang="en-US" altLang="zh-CN" sz="1050" kern="100" dirty="0">
                          <a:effectLst/>
                          <a:latin typeface="等线" panose="02010600030101010101" pitchFamily="2" charset="-122"/>
                          <a:ea typeface="等线" panose="02010600030101010101" pitchFamily="2" charset="-122"/>
                          <a:cs typeface="Arial" panose="020B0604020202020204" pitchFamily="34" charset="0"/>
                        </a:rPr>
                        <a:t>key</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查属性值。</a:t>
                      </a:r>
                      <a:endParaRPr lang="en-US" altLang="zh-CN" sz="1050" kern="100" dirty="0">
                        <a:effectLst/>
                        <a:latin typeface="等线" panose="02010600030101010101" pitchFamily="2" charset="-122"/>
                        <a:ea typeface="等线" panose="02010600030101010101" pitchFamily="2" charset="-122"/>
                        <a:cs typeface="Arial" panose="020B0604020202020204" pitchFamily="34" charset="0"/>
                      </a:endParaRPr>
                    </a:p>
                    <a:p>
                      <a:pPr marL="228600" indent="-228600" algn="just">
                        <a:spcAft>
                          <a:spcPts val="0"/>
                        </a:spcAft>
                        <a:buFont typeface="+mj-lt"/>
                        <a:buAutoNum type="arabicPeriod"/>
                      </a:pP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扩展了一些静态图算法，允许在参数中指定多个</a:t>
                      </a:r>
                      <a:r>
                        <a:rPr lang="en-US" sz="1050" kern="100" dirty="0">
                          <a:effectLst/>
                          <a:latin typeface="等线" panose="02010600030101010101" pitchFamily="2" charset="-122"/>
                          <a:ea typeface="等线" panose="02010600030101010101" pitchFamily="2" charset="-122"/>
                          <a:cs typeface="Arial" panose="020B0604020202020204" pitchFamily="34" charset="0"/>
                        </a:rPr>
                        <a:t>snapshot ID</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在这些</a:t>
                      </a:r>
                      <a:r>
                        <a:rPr lang="en-US" altLang="zh-CN" sz="1050" kern="100" dirty="0">
                          <a:effectLst/>
                          <a:latin typeface="等线" panose="02010600030101010101" pitchFamily="2" charset="-122"/>
                          <a:ea typeface="等线" panose="02010600030101010101" pitchFamily="2" charset="-122"/>
                          <a:cs typeface="Arial" panose="020B0604020202020204" pitchFamily="34" charset="0"/>
                        </a:rPr>
                        <a:t>snapshot</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上批量运行算法</a:t>
                      </a:r>
                      <a:r>
                        <a:rPr lang="zh-CN" sz="1050" kern="100" dirty="0">
                          <a:effectLst/>
                          <a:latin typeface="等线" panose="02010600030101010101" pitchFamily="2" charset="-122"/>
                          <a:ea typeface="等线" panose="02010600030101010101" pitchFamily="2" charset="-122"/>
                          <a:cs typeface="Arial" panose="020B0604020202020204" pitchFamily="34" charset="0"/>
                        </a:rPr>
                        <a:t>。</a:t>
                      </a:r>
                    </a:p>
                  </a:txBody>
                  <a:tcPr marL="68580" marR="68580" marT="0" marB="0" anchor="ctr"/>
                </a:tc>
                <a:extLst>
                  <a:ext uri="{0D108BD9-81ED-4DB2-BD59-A6C34878D82A}">
                    <a16:rowId xmlns:a16="http://schemas.microsoft.com/office/drawing/2014/main" val="4196696799"/>
                  </a:ext>
                </a:extLst>
              </a:tr>
              <a:tr h="913350">
                <a:tc>
                  <a:txBody>
                    <a:bodyPr/>
                    <a:lstStyle/>
                    <a:p>
                      <a:pPr algn="ctr">
                        <a:spcAft>
                          <a:spcPts val="0"/>
                        </a:spcAft>
                      </a:pP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聚合查询</a:t>
                      </a: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tc>
                  <a:txBody>
                    <a:bodyPr/>
                    <a:lstStyle/>
                    <a:p>
                      <a:pPr algn="just">
                        <a:spcAft>
                          <a:spcPts val="0"/>
                        </a:spcAft>
                      </a:pPr>
                      <a:endParaRPr lang="zh-CN" sz="1050" kern="100" dirty="0">
                        <a:effectLst/>
                        <a:latin typeface="等线" panose="02010600030101010101" pitchFamily="2" charset="-122"/>
                        <a:ea typeface="等线" panose="02010600030101010101" pitchFamily="2" charset="-122"/>
                        <a:cs typeface="Arial" panose="020B0604020202020204" pitchFamily="34" charset="0"/>
                      </a:endParaRPr>
                    </a:p>
                  </a:txBody>
                  <a:tcPr marL="68580" marR="68580" marT="0" marB="0" anchor="ctr"/>
                </a:tc>
                <a:extLst>
                  <a:ext uri="{0D108BD9-81ED-4DB2-BD59-A6C34878D82A}">
                    <a16:rowId xmlns:a16="http://schemas.microsoft.com/office/drawing/2014/main" val="3476691340"/>
                  </a:ext>
                </a:extLst>
              </a:tr>
              <a:tr h="913350">
                <a:tc>
                  <a:txBody>
                    <a:bodyPr/>
                    <a:lstStyle/>
                    <a:p>
                      <a:pPr algn="ctr">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查询变化的属性值</a:t>
                      </a:r>
                    </a:p>
                  </a:txBody>
                  <a:tcPr marL="68580" marR="68580" marT="0" marB="0" anchor="ctr"/>
                </a:tc>
                <a:tc>
                  <a:txBody>
                    <a:bodyPr/>
                    <a:lstStyle/>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论文中未找到明确说明。在</a:t>
                      </a:r>
                      <a:r>
                        <a:rPr lang="en-US" sz="1050" kern="100" dirty="0">
                          <a:effectLst/>
                          <a:latin typeface="等线" panose="02010600030101010101" pitchFamily="2" charset="-122"/>
                          <a:ea typeface="等线" panose="02010600030101010101" pitchFamily="2" charset="-122"/>
                          <a:cs typeface="Arial" panose="020B0604020202020204" pitchFamily="34" charset="0"/>
                        </a:rPr>
                        <a:t>18</a:t>
                      </a:r>
                      <a:r>
                        <a:rPr lang="zh-CN" sz="1050" kern="100" dirty="0">
                          <a:effectLst/>
                          <a:latin typeface="等线" panose="02010600030101010101" pitchFamily="2" charset="-122"/>
                          <a:ea typeface="等线" panose="02010600030101010101" pitchFamily="2" charset="-122"/>
                          <a:cs typeface="Arial" panose="020B0604020202020204" pitchFamily="34" charset="0"/>
                        </a:rPr>
                        <a:t>年版本里提到一种查给定区间上的属性值的查询，并认为这是时间区间查询的一个特例。（但也只是提了一句）从实现来看是可以支持的。</a:t>
                      </a:r>
                    </a:p>
                  </a:txBody>
                  <a:tcPr marL="68580" marR="68580" marT="0" marB="0" anchor="ctr"/>
                </a:tc>
                <a:tc>
                  <a:txBody>
                    <a:bodyPr/>
                    <a:lstStyle/>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论文中未找到明确说明</a:t>
                      </a:r>
                      <a:endParaRPr lang="en-US" altLang="zh-CN"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从模型推断应该不行。</a:t>
                      </a:r>
                    </a:p>
                  </a:txBody>
                  <a:tcPr marL="68580" marR="68580" marT="0" marB="0" anchor="ctr"/>
                </a:tc>
                <a:tc>
                  <a:txBody>
                    <a:bodyPr/>
                    <a:lstStyle/>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论文中未找到明确说明</a:t>
                      </a:r>
                      <a:r>
                        <a:rPr lang="zh-CN" altLang="en-US" sz="1050" kern="100" dirty="0">
                          <a:effectLst/>
                          <a:latin typeface="等线" panose="02010600030101010101" pitchFamily="2" charset="-122"/>
                          <a:ea typeface="等线" panose="02010600030101010101" pitchFamily="2" charset="-122"/>
                          <a:cs typeface="Arial" panose="020B0604020202020204" pitchFamily="34" charset="0"/>
                        </a:rPr>
                        <a:t>。</a:t>
                      </a:r>
                      <a:endParaRPr lang="en-US" altLang="zh-CN" sz="1050" kern="100" dirty="0">
                        <a:effectLst/>
                        <a:latin typeface="等线" panose="02010600030101010101" pitchFamily="2" charset="-122"/>
                        <a:ea typeface="等线" panose="02010600030101010101" pitchFamily="2" charset="-122"/>
                        <a:cs typeface="Arial" panose="020B0604020202020204" pitchFamily="34" charset="0"/>
                      </a:endParaRPr>
                    </a:p>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从模型和查询可以推出应该可行。</a:t>
                      </a:r>
                    </a:p>
                  </a:txBody>
                  <a:tcPr marL="68580" marR="68580" marT="0" marB="0" anchor="ctr"/>
                </a:tc>
                <a:tc>
                  <a:txBody>
                    <a:bodyPr/>
                    <a:lstStyle/>
                    <a:p>
                      <a:pPr algn="just">
                        <a:spcAft>
                          <a:spcPts val="0"/>
                        </a:spcAft>
                      </a:pPr>
                      <a:r>
                        <a:rPr lang="zh-CN" sz="1050" kern="100" dirty="0">
                          <a:effectLst/>
                          <a:latin typeface="等线" panose="02010600030101010101" pitchFamily="2" charset="-122"/>
                          <a:ea typeface="等线" panose="02010600030101010101" pitchFamily="2" charset="-122"/>
                          <a:cs typeface="Arial" panose="020B0604020202020204" pitchFamily="34" charset="0"/>
                        </a:rPr>
                        <a:t>论文中未找到明确说明，但看网上的文档似乎可以。</a:t>
                      </a:r>
                    </a:p>
                  </a:txBody>
                  <a:tcPr marL="68580" marR="68580" marT="0" marB="0" anchor="ctr"/>
                </a:tc>
                <a:extLst>
                  <a:ext uri="{0D108BD9-81ED-4DB2-BD59-A6C34878D82A}">
                    <a16:rowId xmlns:a16="http://schemas.microsoft.com/office/drawing/2014/main" val="252526755"/>
                  </a:ext>
                </a:extLst>
              </a:tr>
            </a:tbl>
          </a:graphicData>
        </a:graphic>
      </p:graphicFrame>
      <p:sp>
        <p:nvSpPr>
          <p:cNvPr id="5" name="箭號: 五邊形 4">
            <a:extLst>
              <a:ext uri="{FF2B5EF4-FFF2-40B4-BE49-F238E27FC236}">
                <a16:creationId xmlns:a16="http://schemas.microsoft.com/office/drawing/2014/main" id="{28985577-F7E6-46CD-A47D-764A78104469}"/>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6" name="箭號: ＞形 5">
            <a:extLst>
              <a:ext uri="{FF2B5EF4-FFF2-40B4-BE49-F238E27FC236}">
                <a16:creationId xmlns:a16="http://schemas.microsoft.com/office/drawing/2014/main" id="{0C51F45F-457C-4DC9-9663-A23843416B94}"/>
              </a:ext>
            </a:extLst>
          </p:cNvPr>
          <p:cNvSpPr/>
          <p:nvPr/>
        </p:nvSpPr>
        <p:spPr>
          <a:xfrm>
            <a:off x="1443789" y="0"/>
            <a:ext cx="3327313"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时态图系统中的时态图模型</a:t>
            </a:r>
          </a:p>
        </p:txBody>
      </p:sp>
    </p:spTree>
    <p:extLst>
      <p:ext uri="{BB962C8B-B14F-4D97-AF65-F5344CB8AC3E}">
        <p14:creationId xmlns:p14="http://schemas.microsoft.com/office/powerpoint/2010/main" val="824487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8C479F0-CBB9-4A93-9DAA-411E86B9E06D}"/>
              </a:ext>
            </a:extLst>
          </p:cNvPr>
          <p:cNvSpPr>
            <a:spLocks noGrp="1"/>
          </p:cNvSpPr>
          <p:nvPr>
            <p:ph type="title"/>
          </p:nvPr>
        </p:nvSpPr>
        <p:spPr/>
        <p:txBody>
          <a:bodyPr/>
          <a:lstStyle/>
          <a:p>
            <a:r>
              <a:rPr lang="en-US" altLang="zh-CN" dirty="0"/>
              <a:t>TGraph</a:t>
            </a:r>
            <a:r>
              <a:rPr lang="zh-CN" altLang="en-US" dirty="0"/>
              <a:t>的时态图模型</a:t>
            </a:r>
          </a:p>
        </p:txBody>
      </p:sp>
      <p:sp>
        <p:nvSpPr>
          <p:cNvPr id="3" name="內容版面配置區 2">
            <a:extLst>
              <a:ext uri="{FF2B5EF4-FFF2-40B4-BE49-F238E27FC236}">
                <a16:creationId xmlns:a16="http://schemas.microsoft.com/office/drawing/2014/main" id="{EEECB2D4-12AA-4F51-9FD2-39B38C9B182D}"/>
              </a:ext>
            </a:extLst>
          </p:cNvPr>
          <p:cNvSpPr>
            <a:spLocks noGrp="1"/>
          </p:cNvSpPr>
          <p:nvPr>
            <p:ph idx="1"/>
          </p:nvPr>
        </p:nvSpPr>
        <p:spPr>
          <a:xfrm>
            <a:off x="393033" y="1825625"/>
            <a:ext cx="8422104" cy="4351338"/>
          </a:xfrm>
        </p:spPr>
        <p:txBody>
          <a:bodyPr>
            <a:normAutofit fontScale="92500" lnSpcReduction="10000"/>
          </a:bodyPr>
          <a:lstStyle/>
          <a:p>
            <a:r>
              <a:rPr lang="en-US" altLang="zh-CN" dirty="0"/>
              <a:t>A </a:t>
            </a:r>
            <a:r>
              <a:rPr lang="en-US" altLang="zh-CN" b="1" dirty="0"/>
              <a:t>temporal property graph </a:t>
            </a:r>
            <a:r>
              <a:rPr lang="en-US" altLang="zh-CN" dirty="0"/>
              <a:t>is </a:t>
            </a:r>
            <a:r>
              <a:rPr lang="en-US" altLang="zh-CN" i="1" dirty="0"/>
              <a:t>G </a:t>
            </a:r>
            <a:r>
              <a:rPr lang="en-US" altLang="zh-CN" dirty="0"/>
              <a:t>= (</a:t>
            </a:r>
            <a:r>
              <a:rPr lang="en-US" altLang="zh-CN" i="1" dirty="0"/>
              <a:t>V, E</a:t>
            </a:r>
            <a:r>
              <a:rPr lang="en-US" altLang="zh-CN" dirty="0"/>
              <a:t>), where </a:t>
            </a:r>
            <a:r>
              <a:rPr lang="en-US" altLang="zh-CN" i="1" dirty="0"/>
              <a:t>V </a:t>
            </a:r>
            <a:r>
              <a:rPr lang="en-US" altLang="zh-CN" dirty="0"/>
              <a:t>is a set of nodes, and </a:t>
            </a:r>
            <a:r>
              <a:rPr lang="en-US" altLang="zh-CN" i="1" dirty="0"/>
              <a:t>E </a:t>
            </a:r>
            <a:r>
              <a:rPr lang="en-US" altLang="zh-CN" dirty="0"/>
              <a:t>is a set of relationships.</a:t>
            </a:r>
          </a:p>
          <a:p>
            <a:pPr lvl="1"/>
            <a:r>
              <a:rPr lang="en-US" altLang="zh-CN" b="1" dirty="0"/>
              <a:t>node </a:t>
            </a:r>
            <a:r>
              <a:rPr lang="en-US" altLang="zh-CN" i="1" dirty="0"/>
              <a:t>v </a:t>
            </a:r>
            <a:r>
              <a:rPr lang="en-US" altLang="zh-CN" dirty="0"/>
              <a:t>= (</a:t>
            </a:r>
            <a:r>
              <a:rPr lang="en-US" altLang="zh-CN" i="1" dirty="0"/>
              <a:t>id, P, TP</a:t>
            </a:r>
            <a:r>
              <a:rPr lang="en-US" altLang="zh-CN" dirty="0"/>
              <a:t>) </a:t>
            </a:r>
            <a:r>
              <a:rPr lang="en-US" altLang="zh-CN" i="1" dirty="0"/>
              <a:t>∈ V</a:t>
            </a:r>
          </a:p>
          <a:p>
            <a:pPr lvl="1"/>
            <a:r>
              <a:rPr lang="en-US" altLang="zh-CN" b="1" dirty="0"/>
              <a:t>relationship </a:t>
            </a:r>
            <a:r>
              <a:rPr lang="en-US" altLang="zh-CN" i="1" dirty="0"/>
              <a:t>e </a:t>
            </a:r>
            <a:r>
              <a:rPr lang="en-US" altLang="zh-CN" dirty="0"/>
              <a:t>= (</a:t>
            </a:r>
            <a:r>
              <a:rPr lang="en-US" altLang="zh-CN" i="1" dirty="0"/>
              <a:t>id, vs, </a:t>
            </a:r>
            <a:r>
              <a:rPr lang="en-US" altLang="zh-CN" i="1" dirty="0" err="1"/>
              <a:t>ve</a:t>
            </a:r>
            <a:r>
              <a:rPr lang="en-US" altLang="zh-CN" i="1" dirty="0"/>
              <a:t>, ty, P, TP</a:t>
            </a:r>
            <a:r>
              <a:rPr lang="en-US" altLang="zh-CN" dirty="0"/>
              <a:t>) </a:t>
            </a:r>
            <a:r>
              <a:rPr lang="en-US" altLang="zh-CN" i="1" dirty="0"/>
              <a:t>∈ E</a:t>
            </a:r>
          </a:p>
          <a:p>
            <a:pPr lvl="1"/>
            <a:r>
              <a:rPr lang="en-US" altLang="zh-CN" b="1" dirty="0"/>
              <a:t>static property </a:t>
            </a:r>
            <a:r>
              <a:rPr lang="en-US" altLang="zh-CN" i="1" dirty="0"/>
              <a:t>p </a:t>
            </a:r>
            <a:r>
              <a:rPr lang="en-US" altLang="zh-CN" dirty="0"/>
              <a:t>= (</a:t>
            </a:r>
            <a:r>
              <a:rPr lang="en-US" altLang="zh-CN" i="1" dirty="0"/>
              <a:t>name, value</a:t>
            </a:r>
            <a:r>
              <a:rPr lang="en-US" altLang="zh-CN" dirty="0"/>
              <a:t>) </a:t>
            </a:r>
            <a:r>
              <a:rPr lang="en-US" altLang="zh-CN" i="1" dirty="0"/>
              <a:t>∈ P</a:t>
            </a:r>
          </a:p>
          <a:p>
            <a:pPr lvl="1"/>
            <a:r>
              <a:rPr lang="en-US" altLang="zh-CN" b="1" dirty="0"/>
              <a:t>temporal property </a:t>
            </a:r>
            <a:r>
              <a:rPr lang="en-US" altLang="zh-CN" i="1" dirty="0" err="1"/>
              <a:t>tp</a:t>
            </a:r>
            <a:r>
              <a:rPr lang="en-US" altLang="zh-CN" i="1" dirty="0"/>
              <a:t> </a:t>
            </a:r>
            <a:r>
              <a:rPr lang="en-US" altLang="zh-CN" dirty="0"/>
              <a:t>= (</a:t>
            </a:r>
            <a:r>
              <a:rPr lang="en-US" altLang="zh-CN" i="1" dirty="0"/>
              <a:t>name, TValue</a:t>
            </a:r>
            <a:r>
              <a:rPr lang="en-US" altLang="zh-CN" dirty="0"/>
              <a:t>) </a:t>
            </a:r>
            <a:r>
              <a:rPr lang="en-US" altLang="zh-CN" i="1" dirty="0"/>
              <a:t>∈ TP</a:t>
            </a:r>
          </a:p>
          <a:p>
            <a:pPr lvl="1"/>
            <a:r>
              <a:rPr lang="en-US" altLang="zh-CN" b="1" dirty="0"/>
              <a:t>temporal value </a:t>
            </a:r>
            <a:r>
              <a:rPr lang="en-US" altLang="zh-CN" dirty="0"/>
              <a:t>a list of (&lt;</a:t>
            </a:r>
            <a:r>
              <a:rPr lang="en-US" altLang="zh-CN" i="1" dirty="0" err="1"/>
              <a:t>ts</a:t>
            </a:r>
            <a:r>
              <a:rPr lang="en-US" altLang="zh-CN" i="1" dirty="0"/>
              <a:t>, </a:t>
            </a:r>
            <a:r>
              <a:rPr lang="en-US" altLang="zh-CN" i="1" dirty="0" err="1"/>
              <a:t>te</a:t>
            </a:r>
            <a:r>
              <a:rPr lang="en-US" altLang="zh-CN" i="1" dirty="0"/>
              <a:t>&gt;, v</a:t>
            </a:r>
            <a:r>
              <a:rPr lang="en-US" altLang="zh-CN" dirty="0"/>
              <a:t>) ordered by </a:t>
            </a:r>
            <a:r>
              <a:rPr lang="en-US" altLang="zh-CN" i="1" dirty="0" err="1"/>
              <a:t>ts</a:t>
            </a:r>
            <a:r>
              <a:rPr lang="en-US" altLang="zh-CN" i="1" dirty="0"/>
              <a:t> </a:t>
            </a:r>
            <a:r>
              <a:rPr lang="en-US" altLang="zh-CN" dirty="0"/>
              <a:t>ascent</a:t>
            </a:r>
          </a:p>
          <a:p>
            <a:pPr lvl="2"/>
            <a:r>
              <a:rPr lang="en-US" altLang="zh-CN" dirty="0"/>
              <a:t>The time intervals &lt;</a:t>
            </a:r>
            <a:r>
              <a:rPr lang="en-US" altLang="zh-CN" dirty="0" err="1"/>
              <a:t>ts</a:t>
            </a:r>
            <a:r>
              <a:rPr lang="en-US" altLang="zh-CN" dirty="0"/>
              <a:t>, </a:t>
            </a:r>
            <a:r>
              <a:rPr lang="en-US" altLang="zh-CN" dirty="0" err="1"/>
              <a:t>te</a:t>
            </a:r>
            <a:r>
              <a:rPr lang="en-US" altLang="zh-CN" dirty="0"/>
              <a:t>&gt; of a temporal value have </a:t>
            </a:r>
            <a:r>
              <a:rPr lang="en-US" altLang="zh-CN" b="1" dirty="0"/>
              <a:t>no</a:t>
            </a:r>
            <a:r>
              <a:rPr lang="en-US" altLang="zh-CN" dirty="0"/>
              <a:t> overlap</a:t>
            </a:r>
          </a:p>
          <a:p>
            <a:pPr lvl="2"/>
            <a:r>
              <a:rPr lang="en-US" altLang="zh-CN" dirty="0"/>
              <a:t>A temporal value can</a:t>
            </a:r>
            <a:r>
              <a:rPr lang="zh-CN" altLang="en-US" dirty="0"/>
              <a:t> </a:t>
            </a:r>
            <a:r>
              <a:rPr lang="en-US" altLang="zh-CN" dirty="0"/>
              <a:t>be</a:t>
            </a:r>
            <a:r>
              <a:rPr lang="zh-CN" altLang="en-US" dirty="0"/>
              <a:t> </a:t>
            </a:r>
            <a:r>
              <a:rPr lang="en-US" altLang="zh-CN" dirty="0"/>
              <a:t>viewed</a:t>
            </a:r>
            <a:r>
              <a:rPr lang="zh-CN" altLang="en-US" dirty="0"/>
              <a:t> </a:t>
            </a:r>
            <a:r>
              <a:rPr lang="en-US" altLang="zh-CN" dirty="0"/>
              <a:t>as</a:t>
            </a:r>
            <a:r>
              <a:rPr lang="zh-CN" altLang="en-US" dirty="0"/>
              <a:t> </a:t>
            </a:r>
            <a:r>
              <a:rPr lang="en-US" altLang="zh-CN" dirty="0"/>
              <a:t>a</a:t>
            </a:r>
            <a:r>
              <a:rPr lang="zh-CN" altLang="en-US" dirty="0"/>
              <a:t> </a:t>
            </a:r>
            <a:r>
              <a:rPr lang="en-US" altLang="zh-CN" dirty="0"/>
              <a:t>temporal</a:t>
            </a:r>
            <a:r>
              <a:rPr lang="zh-CN" altLang="en-US" dirty="0"/>
              <a:t> </a:t>
            </a:r>
            <a:r>
              <a:rPr lang="en-US" altLang="zh-CN" dirty="0"/>
              <a:t>relation (v, T&lt;</a:t>
            </a:r>
            <a:r>
              <a:rPr lang="en-US" altLang="zh-CN" dirty="0" err="1"/>
              <a:t>ts</a:t>
            </a:r>
            <a:r>
              <a:rPr lang="en-US" altLang="zh-CN" dirty="0"/>
              <a:t>, </a:t>
            </a:r>
            <a:r>
              <a:rPr lang="en-US" altLang="zh-CN" dirty="0" err="1"/>
              <a:t>te</a:t>
            </a:r>
            <a:r>
              <a:rPr lang="en-US" altLang="zh-CN" dirty="0"/>
              <a:t>&gt;)</a:t>
            </a:r>
          </a:p>
          <a:p>
            <a:r>
              <a:rPr lang="en-US" altLang="zh-CN" b="1" dirty="0"/>
              <a:t>Time line </a:t>
            </a:r>
            <a:r>
              <a:rPr lang="en-US" altLang="zh-CN" dirty="0"/>
              <a:t>a sequence of non-decomposable, consecutive time intervals (</a:t>
            </a:r>
            <a:r>
              <a:rPr lang="en-US" altLang="zh-CN" i="1" dirty="0"/>
              <a:t>Chronons </a:t>
            </a:r>
            <a:r>
              <a:rPr lang="en-US" altLang="zh-CN" sz="1900" dirty="0"/>
              <a:t>[Jensen et al. 1998]</a:t>
            </a:r>
            <a:r>
              <a:rPr lang="en-US" altLang="zh-CN" dirty="0"/>
              <a:t>). The duration of a chronon may vary among different properties. </a:t>
            </a:r>
            <a:endParaRPr lang="zh-CN" altLang="en-US" dirty="0"/>
          </a:p>
        </p:txBody>
      </p:sp>
    </p:spTree>
    <p:extLst>
      <p:ext uri="{BB962C8B-B14F-4D97-AF65-F5344CB8AC3E}">
        <p14:creationId xmlns:p14="http://schemas.microsoft.com/office/powerpoint/2010/main" val="39749409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5D934E1-1DD7-47E8-BB88-C6A3A9CCD23B}"/>
              </a:ext>
            </a:extLst>
          </p:cNvPr>
          <p:cNvSpPr>
            <a:spLocks noGrp="1"/>
          </p:cNvSpPr>
          <p:nvPr>
            <p:ph type="title"/>
          </p:nvPr>
        </p:nvSpPr>
        <p:spPr/>
        <p:txBody>
          <a:bodyPr/>
          <a:lstStyle/>
          <a:p>
            <a:r>
              <a:rPr lang="en-US" altLang="zh-CN" dirty="0"/>
              <a:t>TGraph</a:t>
            </a:r>
            <a:r>
              <a:rPr lang="zh-CN" altLang="en-US" dirty="0"/>
              <a:t>的时态图模型</a:t>
            </a:r>
          </a:p>
        </p:txBody>
      </p:sp>
      <p:sp>
        <p:nvSpPr>
          <p:cNvPr id="3" name="內容版面配置區 2">
            <a:extLst>
              <a:ext uri="{FF2B5EF4-FFF2-40B4-BE49-F238E27FC236}">
                <a16:creationId xmlns:a16="http://schemas.microsoft.com/office/drawing/2014/main" id="{4DC15D37-A7C7-4E19-8C60-5813EF3B6049}"/>
              </a:ext>
            </a:extLst>
          </p:cNvPr>
          <p:cNvSpPr>
            <a:spLocks noGrp="1"/>
          </p:cNvSpPr>
          <p:nvPr>
            <p:ph idx="1"/>
          </p:nvPr>
        </p:nvSpPr>
        <p:spPr/>
        <p:txBody>
          <a:bodyPr/>
          <a:lstStyle/>
          <a:p>
            <a:r>
              <a:rPr lang="zh-CN" altLang="en-US" dirty="0"/>
              <a:t>为何这种模型更适合我们的应用特征？</a:t>
            </a:r>
            <a:endParaRPr lang="en-US" altLang="zh-CN" dirty="0"/>
          </a:p>
          <a:p>
            <a:pPr lvl="1"/>
            <a:r>
              <a:rPr lang="zh-CN" altLang="en-US" dirty="0"/>
              <a:t>对属性值的变化进行了建模</a:t>
            </a:r>
            <a:endParaRPr lang="en-US" altLang="zh-CN" dirty="0"/>
          </a:p>
          <a:p>
            <a:pPr lvl="1"/>
            <a:r>
              <a:rPr lang="zh-CN" altLang="en-US" dirty="0"/>
              <a:t>兼容静态图模型，允许图的结构不变</a:t>
            </a:r>
            <a:endParaRPr lang="en-US" altLang="zh-CN" dirty="0"/>
          </a:p>
          <a:p>
            <a:r>
              <a:rPr lang="zh-CN" altLang="en-US" dirty="0"/>
              <a:t>如何建模图结构的变化？</a:t>
            </a:r>
            <a:endParaRPr lang="en-US" altLang="zh-CN" dirty="0"/>
          </a:p>
          <a:p>
            <a:pPr lvl="1"/>
            <a:r>
              <a:rPr lang="zh-CN" altLang="en-US" dirty="0"/>
              <a:t>在相应的点</a:t>
            </a:r>
            <a:r>
              <a:rPr lang="en-US" altLang="zh-CN" dirty="0"/>
              <a:t>/</a:t>
            </a:r>
            <a:r>
              <a:rPr lang="zh-CN" altLang="en-US" dirty="0"/>
              <a:t>边上加一个值为布尔类型的时态属性</a:t>
            </a:r>
            <a:endParaRPr lang="en-US" altLang="zh-CN" dirty="0"/>
          </a:p>
          <a:p>
            <a:pPr lvl="2"/>
            <a:r>
              <a:rPr lang="en-US" altLang="zh-CN" dirty="0"/>
              <a:t>True</a:t>
            </a:r>
            <a:r>
              <a:rPr lang="zh-CN" altLang="en-US" dirty="0"/>
              <a:t>表示这个点有效，</a:t>
            </a:r>
            <a:r>
              <a:rPr lang="en-US" altLang="zh-CN" dirty="0"/>
              <a:t>False</a:t>
            </a:r>
            <a:r>
              <a:rPr lang="zh-CN" altLang="en-US" dirty="0"/>
              <a:t>表示无效</a:t>
            </a:r>
            <a:r>
              <a:rPr lang="en-US" altLang="zh-CN" dirty="0"/>
              <a:t>/</a:t>
            </a:r>
            <a:r>
              <a:rPr lang="zh-CN" altLang="en-US" dirty="0"/>
              <a:t>删除。</a:t>
            </a:r>
            <a:endParaRPr lang="en-US" altLang="zh-CN" dirty="0"/>
          </a:p>
          <a:p>
            <a:pPr lvl="2"/>
            <a:r>
              <a:rPr lang="zh-CN" altLang="en-US" dirty="0"/>
              <a:t>在查询的条件中指定这个时态属性的值</a:t>
            </a:r>
            <a:endParaRPr lang="en-US" altLang="zh-CN" dirty="0"/>
          </a:p>
          <a:p>
            <a:pPr lvl="1"/>
            <a:r>
              <a:rPr lang="zh-CN" altLang="en-US" dirty="0"/>
              <a:t>对于不发生变化的点边直接保留即可</a:t>
            </a:r>
            <a:endParaRPr lang="en-US" altLang="zh-CN" dirty="0"/>
          </a:p>
          <a:p>
            <a:pPr lvl="2"/>
            <a:endParaRPr lang="zh-CN" altLang="en-US" dirty="0"/>
          </a:p>
        </p:txBody>
      </p:sp>
    </p:spTree>
    <p:extLst>
      <p:ext uri="{BB962C8B-B14F-4D97-AF65-F5344CB8AC3E}">
        <p14:creationId xmlns:p14="http://schemas.microsoft.com/office/powerpoint/2010/main" val="201591552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8B23CD-D283-40F8-A2E3-67CAD6618C92}"/>
              </a:ext>
            </a:extLst>
          </p:cNvPr>
          <p:cNvSpPr>
            <a:spLocks noGrp="1"/>
          </p:cNvSpPr>
          <p:nvPr>
            <p:ph type="title"/>
          </p:nvPr>
        </p:nvSpPr>
        <p:spPr/>
        <p:txBody>
          <a:bodyPr/>
          <a:lstStyle/>
          <a:p>
            <a:r>
              <a:rPr lang="zh-CN" altLang="en-US" dirty="0"/>
              <a:t>时态属性的存储</a:t>
            </a:r>
          </a:p>
        </p:txBody>
      </p:sp>
      <p:sp>
        <p:nvSpPr>
          <p:cNvPr id="3" name="内容占位符 2">
            <a:extLst>
              <a:ext uri="{FF2B5EF4-FFF2-40B4-BE49-F238E27FC236}">
                <a16:creationId xmlns:a16="http://schemas.microsoft.com/office/drawing/2014/main" id="{9B753348-EB0B-41CF-9A6D-DB26C2E85BA9}"/>
              </a:ext>
            </a:extLst>
          </p:cNvPr>
          <p:cNvSpPr>
            <a:spLocks noGrp="1"/>
          </p:cNvSpPr>
          <p:nvPr>
            <p:ph idx="1"/>
          </p:nvPr>
        </p:nvSpPr>
        <p:spPr/>
        <p:txBody>
          <a:bodyPr/>
          <a:lstStyle/>
          <a:p>
            <a:r>
              <a:rPr lang="zh-CN" altLang="en-US" dirty="0"/>
              <a:t>现有的时态图系统的存储结构</a:t>
            </a:r>
            <a:endParaRPr lang="en-US" altLang="zh-CN" dirty="0"/>
          </a:p>
          <a:p>
            <a:pPr lvl="1"/>
            <a:r>
              <a:rPr lang="zh-CN" altLang="en-US" dirty="0"/>
              <a:t>为何无法很好的满足我们的应用特征</a:t>
            </a:r>
            <a:endParaRPr lang="en-US" altLang="zh-CN" dirty="0"/>
          </a:p>
          <a:p>
            <a:r>
              <a:rPr lang="zh-CN" altLang="en-US" dirty="0"/>
              <a:t>整体存储方案（静态</a:t>
            </a:r>
            <a:r>
              <a:rPr lang="en-US" altLang="zh-CN" dirty="0"/>
              <a:t>+</a:t>
            </a:r>
            <a:r>
              <a:rPr lang="zh-CN" altLang="en-US" dirty="0"/>
              <a:t>动态）</a:t>
            </a:r>
            <a:endParaRPr lang="en-US" altLang="zh-CN" dirty="0"/>
          </a:p>
          <a:p>
            <a:pPr lvl="1"/>
            <a:r>
              <a:rPr lang="zh-CN" altLang="en-US" dirty="0"/>
              <a:t>如何有效的支持时态属性读写</a:t>
            </a:r>
            <a:endParaRPr lang="en-US" altLang="zh-CN" dirty="0"/>
          </a:p>
          <a:p>
            <a:pPr lvl="1"/>
            <a:r>
              <a:rPr lang="zh-CN" altLang="en-US" dirty="0"/>
              <a:t>如何有效的支持事务管理、索引</a:t>
            </a:r>
            <a:endParaRPr lang="en-US" altLang="zh-CN" dirty="0"/>
          </a:p>
          <a:p>
            <a:pPr lvl="1"/>
            <a:endParaRPr lang="zh-CN" altLang="en-US" dirty="0"/>
          </a:p>
        </p:txBody>
      </p:sp>
    </p:spTree>
    <p:extLst>
      <p:ext uri="{BB962C8B-B14F-4D97-AF65-F5344CB8AC3E}">
        <p14:creationId xmlns:p14="http://schemas.microsoft.com/office/powerpoint/2010/main" val="14922206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19F8A00-00F4-4FD7-B369-8860A5B6F675}"/>
              </a:ext>
            </a:extLst>
          </p:cNvPr>
          <p:cNvSpPr>
            <a:spLocks noGrp="1"/>
          </p:cNvSpPr>
          <p:nvPr>
            <p:ph type="title"/>
          </p:nvPr>
        </p:nvSpPr>
        <p:spPr/>
        <p:txBody>
          <a:bodyPr>
            <a:normAutofit/>
          </a:bodyPr>
          <a:lstStyle/>
          <a:p>
            <a:r>
              <a:rPr lang="zh-CN" altLang="en-US" dirty="0"/>
              <a:t>时态属性的事务管理</a:t>
            </a:r>
          </a:p>
        </p:txBody>
      </p:sp>
      <p:sp>
        <p:nvSpPr>
          <p:cNvPr id="3" name="内容占位符 2">
            <a:extLst>
              <a:ext uri="{FF2B5EF4-FFF2-40B4-BE49-F238E27FC236}">
                <a16:creationId xmlns:a16="http://schemas.microsoft.com/office/drawing/2014/main" id="{CA761C60-43DD-4840-BBEA-E3F46A8E9933}"/>
              </a:ext>
            </a:extLst>
          </p:cNvPr>
          <p:cNvSpPr>
            <a:spLocks noGrp="1"/>
          </p:cNvSpPr>
          <p:nvPr>
            <p:ph idx="1"/>
          </p:nvPr>
        </p:nvSpPr>
        <p:spPr/>
        <p:txBody>
          <a:bodyPr/>
          <a:lstStyle/>
          <a:p>
            <a:pPr lvl="1"/>
            <a:r>
              <a:rPr lang="zh-CN" altLang="en-US" dirty="0"/>
              <a:t>结构改变、静态属性与时态属性的联合事务管理</a:t>
            </a:r>
            <a:endParaRPr lang="en-US" altLang="zh-CN" dirty="0"/>
          </a:p>
          <a:p>
            <a:pPr lvl="2"/>
            <a:r>
              <a:rPr lang="zh-CN" altLang="en-US" dirty="0"/>
              <a:t>指出时态属性的事务管理欠缺，及难点。</a:t>
            </a:r>
            <a:endParaRPr lang="en-US" altLang="zh-CN" dirty="0"/>
          </a:p>
          <a:p>
            <a:pPr lvl="2"/>
            <a:r>
              <a:rPr lang="zh-CN" altLang="en-US" dirty="0"/>
              <a:t>现有数据库的事务处理，包括图数据库、关系数据库</a:t>
            </a:r>
            <a:endParaRPr lang="en-US" altLang="zh-CN" dirty="0"/>
          </a:p>
          <a:p>
            <a:pPr lvl="1"/>
            <a:r>
              <a:rPr lang="zh-CN" altLang="en-US" dirty="0"/>
              <a:t>实现联合管理的</a:t>
            </a:r>
            <a:r>
              <a:rPr lang="en-US" altLang="zh-CN" dirty="0"/>
              <a:t>idea</a:t>
            </a:r>
            <a:r>
              <a:rPr lang="zh-CN" altLang="en-US" dirty="0"/>
              <a:t>，保证的证明。</a:t>
            </a:r>
            <a:endParaRPr lang="en-US" altLang="zh-CN" dirty="0"/>
          </a:p>
          <a:p>
            <a:pPr lvl="1"/>
            <a:r>
              <a:rPr lang="zh-CN" altLang="en-US" dirty="0"/>
              <a:t>如何实现联合事务管理？</a:t>
            </a:r>
            <a:endParaRPr lang="en-US" altLang="zh-CN" dirty="0"/>
          </a:p>
          <a:p>
            <a:pPr lvl="2"/>
            <a:r>
              <a:rPr lang="zh-CN" altLang="en-US" dirty="0"/>
              <a:t>系统进行了哪些改变？（日志处理、故障恢复）</a:t>
            </a:r>
            <a:endParaRPr lang="en-US" altLang="zh-CN" dirty="0"/>
          </a:p>
          <a:p>
            <a:pPr lvl="2"/>
            <a:r>
              <a:rPr lang="zh-CN" altLang="en-US" dirty="0"/>
              <a:t>语言、系统设置、系统功能、</a:t>
            </a:r>
            <a:r>
              <a:rPr lang="en-US" altLang="zh-CN" dirty="0"/>
              <a:t>API</a:t>
            </a:r>
            <a:r>
              <a:rPr lang="zh-CN" altLang="en-US" dirty="0"/>
              <a:t>（调研改变）</a:t>
            </a:r>
            <a:endParaRPr lang="en-US" altLang="zh-CN" dirty="0"/>
          </a:p>
          <a:p>
            <a:pPr lvl="1"/>
            <a:r>
              <a:rPr lang="zh-CN" altLang="en-US" dirty="0"/>
              <a:t>事务管理的优化</a:t>
            </a:r>
            <a:endParaRPr lang="en-US" altLang="zh-CN" dirty="0"/>
          </a:p>
          <a:p>
            <a:pPr lvl="2"/>
            <a:r>
              <a:rPr lang="zh-CN" altLang="en-US" dirty="0"/>
              <a:t>批量导入的事务处理。</a:t>
            </a:r>
            <a:endParaRPr lang="en-US" altLang="zh-CN" dirty="0"/>
          </a:p>
          <a:p>
            <a:pPr lvl="2"/>
            <a:r>
              <a:rPr lang="zh-CN" altLang="en-US" dirty="0"/>
              <a:t>针对应用写入特点对存储进行了优化。</a:t>
            </a:r>
            <a:endParaRPr lang="en-US" altLang="zh-CN" dirty="0"/>
          </a:p>
          <a:p>
            <a:pPr lvl="2"/>
            <a:r>
              <a:rPr lang="zh-CN" altLang="en-US" dirty="0"/>
              <a:t>使用细粒度的锁机制提高并发。</a:t>
            </a:r>
            <a:endParaRPr lang="en-US" altLang="zh-CN" dirty="0"/>
          </a:p>
          <a:p>
            <a:endParaRPr lang="zh-CN" altLang="en-US" dirty="0"/>
          </a:p>
        </p:txBody>
      </p:sp>
    </p:spTree>
    <p:extLst>
      <p:ext uri="{BB962C8B-B14F-4D97-AF65-F5344CB8AC3E}">
        <p14:creationId xmlns:p14="http://schemas.microsoft.com/office/powerpoint/2010/main" val="42929056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BE61E4-720A-4A26-9D5E-23791A99388B}"/>
              </a:ext>
            </a:extLst>
          </p:cNvPr>
          <p:cNvSpPr>
            <a:spLocks noGrp="1"/>
          </p:cNvSpPr>
          <p:nvPr>
            <p:ph type="title"/>
          </p:nvPr>
        </p:nvSpPr>
        <p:spPr/>
        <p:txBody>
          <a:bodyPr/>
          <a:lstStyle/>
          <a:p>
            <a:r>
              <a:rPr lang="zh-CN" altLang="en-US" dirty="0"/>
              <a:t>时态图索引：</a:t>
            </a:r>
          </a:p>
        </p:txBody>
      </p:sp>
      <p:sp>
        <p:nvSpPr>
          <p:cNvPr id="3" name="内容占位符 2">
            <a:extLst>
              <a:ext uri="{FF2B5EF4-FFF2-40B4-BE49-F238E27FC236}">
                <a16:creationId xmlns:a16="http://schemas.microsoft.com/office/drawing/2014/main" id="{422457AE-B53F-4D32-BF5F-269E26F35BAA}"/>
              </a:ext>
            </a:extLst>
          </p:cNvPr>
          <p:cNvSpPr>
            <a:spLocks noGrp="1"/>
          </p:cNvSpPr>
          <p:nvPr>
            <p:ph idx="1"/>
          </p:nvPr>
        </p:nvSpPr>
        <p:spPr/>
        <p:txBody>
          <a:bodyPr>
            <a:normAutofit lnSpcReduction="10000"/>
          </a:bodyPr>
          <a:lstStyle/>
          <a:p>
            <a:pPr lvl="1"/>
            <a:r>
              <a:rPr lang="zh-CN" altLang="en-US" dirty="0"/>
              <a:t>分析</a:t>
            </a:r>
            <a:r>
              <a:rPr lang="zh-CN" altLang="en-US" dirty="0">
                <a:solidFill>
                  <a:srgbClr val="FF0000"/>
                </a:solidFill>
              </a:rPr>
              <a:t>目前时态索引</a:t>
            </a:r>
            <a:r>
              <a:rPr lang="zh-CN" altLang="en-US" dirty="0"/>
              <a:t>包括图、关系都行。以及目前的时态图索引情况。</a:t>
            </a:r>
            <a:endParaRPr lang="en-US" altLang="zh-CN" dirty="0"/>
          </a:p>
          <a:p>
            <a:pPr lvl="1"/>
            <a:r>
              <a:rPr lang="zh-CN" altLang="en-US" dirty="0"/>
              <a:t>分析哪些时态查询效率低，</a:t>
            </a:r>
            <a:endParaRPr lang="en-US" altLang="zh-CN" dirty="0"/>
          </a:p>
          <a:p>
            <a:pPr lvl="2"/>
            <a:r>
              <a:rPr lang="zh-CN" altLang="en-US" dirty="0"/>
              <a:t>分析目前静态图索引，为何静态图索引不能有效支持时态图查询。</a:t>
            </a:r>
            <a:endParaRPr lang="en-US" altLang="zh-CN" dirty="0"/>
          </a:p>
          <a:p>
            <a:pPr lvl="2"/>
            <a:r>
              <a:rPr lang="zh-CN" altLang="en-US" dirty="0"/>
              <a:t>提高查询效率的可能性在哪里</a:t>
            </a:r>
            <a:endParaRPr lang="en-US" altLang="zh-CN" dirty="0"/>
          </a:p>
          <a:p>
            <a:pPr lvl="1"/>
            <a:r>
              <a:rPr lang="zh-CN" altLang="en-US" dirty="0"/>
              <a:t>时态图索引</a:t>
            </a:r>
            <a:endParaRPr lang="en-US" altLang="zh-CN" dirty="0"/>
          </a:p>
          <a:p>
            <a:pPr lvl="2"/>
            <a:r>
              <a:rPr lang="zh-CN" altLang="en-US" dirty="0"/>
              <a:t>索引结构、更新复杂度、查询复杂度、空间复杂度。</a:t>
            </a:r>
            <a:endParaRPr lang="en-US" altLang="zh-CN" dirty="0"/>
          </a:p>
          <a:p>
            <a:pPr lvl="2"/>
            <a:r>
              <a:rPr lang="zh-CN" altLang="en-US" dirty="0"/>
              <a:t>主要的</a:t>
            </a:r>
            <a:r>
              <a:rPr lang="en-US" altLang="zh-CN" dirty="0"/>
              <a:t>idea</a:t>
            </a:r>
          </a:p>
          <a:p>
            <a:pPr lvl="3"/>
            <a:r>
              <a:rPr lang="zh-CN" altLang="en-US" dirty="0"/>
              <a:t>扩展了时态关系模型上的索引到时态图数据（</a:t>
            </a:r>
            <a:r>
              <a:rPr lang="en-US" altLang="zh-CN" dirty="0"/>
              <a:t>Temporal Subgraph</a:t>
            </a:r>
            <a:r>
              <a:rPr lang="zh-CN" altLang="en-US" dirty="0"/>
              <a:t>查询）</a:t>
            </a:r>
            <a:endParaRPr lang="en-US" altLang="zh-CN" dirty="0"/>
          </a:p>
          <a:p>
            <a:pPr lvl="3"/>
            <a:r>
              <a:rPr lang="zh-CN" altLang="en-US" dirty="0"/>
              <a:t>通过预先分块计算加速</a:t>
            </a:r>
            <a:r>
              <a:rPr lang="en-US" altLang="zh-CN" dirty="0"/>
              <a:t>Temporal Value Aggregation</a:t>
            </a:r>
            <a:r>
              <a:rPr lang="zh-CN" altLang="en-US" dirty="0"/>
              <a:t>查询</a:t>
            </a:r>
            <a:endParaRPr lang="en-US" altLang="zh-CN" dirty="0"/>
          </a:p>
          <a:p>
            <a:pPr lvl="2"/>
            <a:r>
              <a:rPr lang="zh-CN" altLang="en-US" dirty="0"/>
              <a:t>对</a:t>
            </a:r>
            <a:r>
              <a:rPr lang="en-US" altLang="zh-CN" dirty="0"/>
              <a:t>TCypher</a:t>
            </a:r>
            <a:r>
              <a:rPr lang="zh-CN" altLang="en-US" dirty="0"/>
              <a:t>语言的影响</a:t>
            </a:r>
            <a:endParaRPr lang="en-US" altLang="zh-CN" dirty="0"/>
          </a:p>
          <a:p>
            <a:pPr lvl="2"/>
            <a:r>
              <a:rPr lang="zh-CN" altLang="en-US" dirty="0"/>
              <a:t>对系统的影响。</a:t>
            </a:r>
            <a:endParaRPr lang="en-US" altLang="zh-CN" dirty="0"/>
          </a:p>
          <a:p>
            <a:endParaRPr lang="zh-CN" altLang="en-US" dirty="0"/>
          </a:p>
        </p:txBody>
      </p:sp>
    </p:spTree>
    <p:extLst>
      <p:ext uri="{BB962C8B-B14F-4D97-AF65-F5344CB8AC3E}">
        <p14:creationId xmlns:p14="http://schemas.microsoft.com/office/powerpoint/2010/main" val="45196697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425A7B-023A-448F-A0E5-081E71FE69E9}"/>
              </a:ext>
            </a:extLst>
          </p:cNvPr>
          <p:cNvSpPr>
            <a:spLocks noGrp="1"/>
          </p:cNvSpPr>
          <p:nvPr>
            <p:ph type="title"/>
          </p:nvPr>
        </p:nvSpPr>
        <p:spPr/>
        <p:txBody>
          <a:bodyPr/>
          <a:lstStyle/>
          <a:p>
            <a:r>
              <a:rPr lang="zh-CN" altLang="en-US" dirty="0"/>
              <a:t>时态图查询语言：</a:t>
            </a:r>
            <a:r>
              <a:rPr lang="en-US" altLang="zh-CN" dirty="0"/>
              <a:t>TCypher</a:t>
            </a:r>
            <a:endParaRPr lang="zh-CN" altLang="en-US" dirty="0"/>
          </a:p>
        </p:txBody>
      </p:sp>
      <p:sp>
        <p:nvSpPr>
          <p:cNvPr id="3" name="内容占位符 2">
            <a:extLst>
              <a:ext uri="{FF2B5EF4-FFF2-40B4-BE49-F238E27FC236}">
                <a16:creationId xmlns:a16="http://schemas.microsoft.com/office/drawing/2014/main" id="{24F35D7E-E3DF-49D9-B26B-5D51097C8EB7}"/>
              </a:ext>
            </a:extLst>
          </p:cNvPr>
          <p:cNvSpPr>
            <a:spLocks noGrp="1"/>
          </p:cNvSpPr>
          <p:nvPr>
            <p:ph idx="1"/>
          </p:nvPr>
        </p:nvSpPr>
        <p:spPr/>
        <p:txBody>
          <a:bodyPr/>
          <a:lstStyle/>
          <a:p>
            <a:pPr lvl="1"/>
            <a:r>
              <a:rPr lang="zh-CN" altLang="en-US" dirty="0"/>
              <a:t>实现了一种时态图查询语言</a:t>
            </a:r>
            <a:r>
              <a:rPr lang="en-US" altLang="zh-CN" dirty="0" err="1"/>
              <a:t>Cypher+Temporal</a:t>
            </a:r>
            <a:endParaRPr lang="en-US" altLang="zh-CN" dirty="0"/>
          </a:p>
          <a:p>
            <a:pPr lvl="2"/>
            <a:r>
              <a:rPr lang="zh-CN" altLang="en-US" dirty="0"/>
              <a:t>目标：支持时态属性操作，同时向后兼容</a:t>
            </a:r>
            <a:r>
              <a:rPr lang="en-US" altLang="zh-CN" dirty="0"/>
              <a:t>Cypher</a:t>
            </a:r>
          </a:p>
          <a:p>
            <a:pPr lvl="2"/>
            <a:r>
              <a:rPr lang="zh-CN" altLang="en-US" dirty="0"/>
              <a:t>语法语义：</a:t>
            </a:r>
            <a:r>
              <a:rPr lang="en-US" altLang="zh-CN" dirty="0"/>
              <a:t>1</a:t>
            </a:r>
            <a:r>
              <a:rPr lang="zh-CN" altLang="en-US" dirty="0"/>
              <a:t>与</a:t>
            </a:r>
            <a:r>
              <a:rPr lang="en-US" altLang="zh-CN" dirty="0"/>
              <a:t>Cypher</a:t>
            </a:r>
            <a:r>
              <a:rPr lang="zh-CN" altLang="en-US" dirty="0"/>
              <a:t>差别、</a:t>
            </a:r>
            <a:r>
              <a:rPr lang="en-US" altLang="zh-CN" dirty="0"/>
              <a:t>2</a:t>
            </a:r>
            <a:r>
              <a:rPr lang="zh-CN" altLang="en-US" dirty="0">
                <a:solidFill>
                  <a:srgbClr val="FF0000"/>
                </a:solidFill>
              </a:rPr>
              <a:t>与目前时态图查询语言（有明确查询语言的、有查询功能的（列表））</a:t>
            </a:r>
            <a:r>
              <a:rPr lang="zh-CN" altLang="en-US" dirty="0"/>
              <a:t>希望能支持他们所有查询。</a:t>
            </a:r>
            <a:endParaRPr lang="en-US" altLang="zh-CN" dirty="0"/>
          </a:p>
          <a:p>
            <a:pPr lvl="2"/>
            <a:r>
              <a:rPr lang="zh-CN" altLang="en-US" dirty="0"/>
              <a:t>语言实现：支持的基本操作函数、</a:t>
            </a:r>
            <a:endParaRPr lang="en-US" altLang="zh-CN" dirty="0"/>
          </a:p>
          <a:p>
            <a:pPr lvl="2"/>
            <a:r>
              <a:rPr lang="zh-CN" altLang="en-US" dirty="0"/>
              <a:t>查询优化：优化目标、优化手段、支持在查询中使用索引、对时态属性相关查询进行优化（展开）能否联合优化？</a:t>
            </a:r>
            <a:endParaRPr lang="en-US" altLang="zh-CN" dirty="0"/>
          </a:p>
          <a:p>
            <a:pPr lvl="2"/>
            <a:r>
              <a:rPr lang="zh-CN" altLang="en-US" dirty="0"/>
              <a:t>系统改变：</a:t>
            </a:r>
            <a:r>
              <a:rPr lang="en-US" altLang="zh-CN" dirty="0"/>
              <a:t>parser</a:t>
            </a:r>
            <a:r>
              <a:rPr lang="zh-CN" altLang="en-US" dirty="0"/>
              <a:t>、</a:t>
            </a:r>
            <a:r>
              <a:rPr lang="en-US" altLang="zh-CN" dirty="0" err="1"/>
              <a:t>optimise</a:t>
            </a:r>
            <a:r>
              <a:rPr lang="zh-CN" altLang="en-US" dirty="0"/>
              <a:t>、</a:t>
            </a:r>
            <a:r>
              <a:rPr lang="en-US" altLang="zh-CN" dirty="0"/>
              <a:t>plan</a:t>
            </a:r>
            <a:r>
              <a:rPr lang="zh-CN" altLang="en-US" dirty="0"/>
              <a:t>、</a:t>
            </a:r>
            <a:r>
              <a:rPr lang="en-US" altLang="zh-CN" dirty="0"/>
              <a:t>execution engine</a:t>
            </a:r>
          </a:p>
          <a:p>
            <a:pPr lvl="2"/>
            <a:r>
              <a:rPr lang="zh-CN" altLang="en-US" dirty="0">
                <a:solidFill>
                  <a:srgbClr val="FF0000"/>
                </a:solidFill>
              </a:rPr>
              <a:t>难点</a:t>
            </a:r>
            <a:r>
              <a:rPr lang="en-US" altLang="zh-CN" dirty="0">
                <a:solidFill>
                  <a:srgbClr val="FF0000"/>
                </a:solidFill>
              </a:rPr>
              <a:t>of</a:t>
            </a:r>
            <a:r>
              <a:rPr lang="zh-CN" altLang="en-US" dirty="0">
                <a:solidFill>
                  <a:srgbClr val="FF0000"/>
                </a:solidFill>
              </a:rPr>
              <a:t>语言扩展</a:t>
            </a:r>
            <a:endParaRPr lang="en-US" altLang="zh-CN" dirty="0">
              <a:solidFill>
                <a:srgbClr val="FF0000"/>
              </a:solidFill>
            </a:endParaRPr>
          </a:p>
          <a:p>
            <a:endParaRPr lang="zh-CN" altLang="en-US" dirty="0"/>
          </a:p>
        </p:txBody>
      </p:sp>
    </p:spTree>
    <p:extLst>
      <p:ext uri="{BB962C8B-B14F-4D97-AF65-F5344CB8AC3E}">
        <p14:creationId xmlns:p14="http://schemas.microsoft.com/office/powerpoint/2010/main" val="7106440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149F51C-BC5A-43F9-8E81-CCBDE77F7124}"/>
              </a:ext>
            </a:extLst>
          </p:cNvPr>
          <p:cNvSpPr>
            <a:spLocks noGrp="1"/>
          </p:cNvSpPr>
          <p:nvPr>
            <p:ph type="title"/>
          </p:nvPr>
        </p:nvSpPr>
        <p:spPr>
          <a:xfrm>
            <a:off x="628650" y="365127"/>
            <a:ext cx="7886700" cy="813968"/>
          </a:xfrm>
        </p:spPr>
        <p:txBody>
          <a:bodyPr>
            <a:normAutofit fontScale="90000"/>
          </a:bodyPr>
          <a:lstStyle/>
          <a:p>
            <a:r>
              <a:rPr lang="zh-CN" altLang="en-US" dirty="0"/>
              <a:t>现有时态图系统</a:t>
            </a:r>
            <a:r>
              <a:rPr lang="en-US" altLang="zh-CN" dirty="0"/>
              <a:t>/</a:t>
            </a:r>
            <a:r>
              <a:rPr lang="zh-CN" altLang="en-US" dirty="0"/>
              <a:t>语言支持的查询</a:t>
            </a:r>
          </a:p>
        </p:txBody>
      </p:sp>
      <p:sp>
        <p:nvSpPr>
          <p:cNvPr id="3" name="內容版面配置區 2">
            <a:extLst>
              <a:ext uri="{FF2B5EF4-FFF2-40B4-BE49-F238E27FC236}">
                <a16:creationId xmlns:a16="http://schemas.microsoft.com/office/drawing/2014/main" id="{47583F77-FEDB-47F9-9B96-EC9F4FA7E2C0}"/>
              </a:ext>
            </a:extLst>
          </p:cNvPr>
          <p:cNvSpPr>
            <a:spLocks noGrp="1"/>
          </p:cNvSpPr>
          <p:nvPr>
            <p:ph idx="1"/>
          </p:nvPr>
        </p:nvSpPr>
        <p:spPr>
          <a:xfrm>
            <a:off x="628650" y="1179095"/>
            <a:ext cx="7886700" cy="4997868"/>
          </a:xfrm>
        </p:spPr>
        <p:txBody>
          <a:bodyPr/>
          <a:lstStyle/>
          <a:p>
            <a:endParaRPr lang="zh-CN" altLang="en-US" dirty="0"/>
          </a:p>
        </p:txBody>
      </p:sp>
    </p:spTree>
    <p:extLst>
      <p:ext uri="{BB962C8B-B14F-4D97-AF65-F5344CB8AC3E}">
        <p14:creationId xmlns:p14="http://schemas.microsoft.com/office/powerpoint/2010/main" val="14062815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600689B-608B-4BE4-B73B-E22D93E5D779}"/>
              </a:ext>
            </a:extLst>
          </p:cNvPr>
          <p:cNvSpPr>
            <a:spLocks noGrp="1"/>
          </p:cNvSpPr>
          <p:nvPr>
            <p:ph type="title"/>
          </p:nvPr>
        </p:nvSpPr>
        <p:spPr/>
        <p:txBody>
          <a:bodyPr/>
          <a:lstStyle/>
          <a:p>
            <a:r>
              <a:rPr lang="zh-CN" altLang="en-US" dirty="0"/>
              <a:t>时态图查询语言：</a:t>
            </a:r>
            <a:r>
              <a:rPr lang="en-US" altLang="zh-CN" dirty="0"/>
              <a:t>TCypher</a:t>
            </a:r>
            <a:endParaRPr lang="zh-CN" altLang="en-US" dirty="0"/>
          </a:p>
        </p:txBody>
      </p:sp>
      <p:sp>
        <p:nvSpPr>
          <p:cNvPr id="3" name="內容版面配置區 2">
            <a:extLst>
              <a:ext uri="{FF2B5EF4-FFF2-40B4-BE49-F238E27FC236}">
                <a16:creationId xmlns:a16="http://schemas.microsoft.com/office/drawing/2014/main" id="{AADEBED1-8324-4A10-8072-2F08C29D1C33}"/>
              </a:ext>
            </a:extLst>
          </p:cNvPr>
          <p:cNvSpPr>
            <a:spLocks noGrp="1"/>
          </p:cNvSpPr>
          <p:nvPr>
            <p:ph idx="1"/>
          </p:nvPr>
        </p:nvSpPr>
        <p:spPr>
          <a:xfrm>
            <a:off x="561474" y="1825625"/>
            <a:ext cx="8069179" cy="4351338"/>
          </a:xfrm>
        </p:spPr>
        <p:txBody>
          <a:bodyPr>
            <a:normAutofit/>
          </a:bodyPr>
          <a:lstStyle/>
          <a:p>
            <a:r>
              <a:rPr lang="en-US" altLang="zh-CN" dirty="0"/>
              <a:t>TCypher</a:t>
            </a:r>
            <a:r>
              <a:rPr lang="zh-CN" altLang="en-US" dirty="0"/>
              <a:t>是一种时态图查询语言</a:t>
            </a:r>
            <a:endParaRPr lang="en-US" altLang="zh-CN" dirty="0"/>
          </a:p>
          <a:p>
            <a:pPr lvl="1"/>
            <a:r>
              <a:rPr lang="zh-CN" altLang="en-US" dirty="0"/>
              <a:t>基于</a:t>
            </a:r>
            <a:r>
              <a:rPr lang="en-US" altLang="zh-CN" dirty="0"/>
              <a:t>Cypher</a:t>
            </a:r>
            <a:r>
              <a:rPr lang="zh-CN" altLang="en-US" dirty="0"/>
              <a:t>语言，并向后兼容</a:t>
            </a:r>
            <a:r>
              <a:rPr lang="en-US" altLang="zh-CN" dirty="0"/>
              <a:t>Cypher</a:t>
            </a:r>
          </a:p>
          <a:p>
            <a:r>
              <a:rPr lang="zh-CN" altLang="en-US" dirty="0"/>
              <a:t>语法语义</a:t>
            </a:r>
            <a:endParaRPr lang="en-US" altLang="zh-CN" dirty="0"/>
          </a:p>
          <a:p>
            <a:pPr lvl="1"/>
            <a:r>
              <a:rPr lang="zh-CN" altLang="en-US" dirty="0"/>
              <a:t>与</a:t>
            </a:r>
            <a:r>
              <a:rPr lang="en-US" altLang="zh-CN" dirty="0"/>
              <a:t>Cypher</a:t>
            </a:r>
            <a:r>
              <a:rPr lang="zh-CN" altLang="en-US" dirty="0"/>
              <a:t>差别（扩充）</a:t>
            </a:r>
            <a:endParaRPr lang="en-US" altLang="zh-CN" dirty="0"/>
          </a:p>
          <a:p>
            <a:pPr lvl="1"/>
            <a:r>
              <a:rPr lang="zh-CN" altLang="en-US" dirty="0"/>
              <a:t>与现有时态图查询语言的比较</a:t>
            </a:r>
            <a:endParaRPr lang="en-US" altLang="zh-CN" dirty="0"/>
          </a:p>
          <a:p>
            <a:r>
              <a:rPr lang="zh-CN" altLang="en-US" dirty="0"/>
              <a:t>语言实现：支持的基本操作函数</a:t>
            </a:r>
          </a:p>
          <a:p>
            <a:endParaRPr lang="zh-CN" altLang="en-US" dirty="0"/>
          </a:p>
        </p:txBody>
      </p:sp>
    </p:spTree>
    <p:extLst>
      <p:ext uri="{BB962C8B-B14F-4D97-AF65-F5344CB8AC3E}">
        <p14:creationId xmlns:p14="http://schemas.microsoft.com/office/powerpoint/2010/main" val="4288591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4EDD2C2-DB10-4B63-88AC-42D9CBE32B4F}"/>
              </a:ext>
            </a:extLst>
          </p:cNvPr>
          <p:cNvSpPr>
            <a:spLocks noGrp="1"/>
          </p:cNvSpPr>
          <p:nvPr>
            <p:ph type="title"/>
          </p:nvPr>
        </p:nvSpPr>
        <p:spPr>
          <a:xfrm>
            <a:off x="171450" y="802291"/>
            <a:ext cx="7886700" cy="733357"/>
          </a:xfrm>
        </p:spPr>
        <p:txBody>
          <a:bodyPr/>
          <a:lstStyle/>
          <a:p>
            <a:r>
              <a:rPr lang="en-US" altLang="zh-CN" b="1" dirty="0"/>
              <a:t>Graphs,</a:t>
            </a:r>
            <a:r>
              <a:rPr lang="zh-CN" altLang="en-US" b="1" dirty="0"/>
              <a:t> </a:t>
            </a:r>
            <a:r>
              <a:rPr lang="en-US" altLang="zh-CN" b="1" dirty="0"/>
              <a:t>everywhere!</a:t>
            </a:r>
            <a:endParaRPr lang="zh-CN" altLang="en-US" b="1" dirty="0"/>
          </a:p>
        </p:txBody>
      </p:sp>
      <p:sp>
        <p:nvSpPr>
          <p:cNvPr id="3" name="內容版面配置區 2">
            <a:extLst>
              <a:ext uri="{FF2B5EF4-FFF2-40B4-BE49-F238E27FC236}">
                <a16:creationId xmlns:a16="http://schemas.microsoft.com/office/drawing/2014/main" id="{FAEE268C-5509-4047-B87C-82AA0EAC95F9}"/>
              </a:ext>
            </a:extLst>
          </p:cNvPr>
          <p:cNvSpPr>
            <a:spLocks noGrp="1"/>
          </p:cNvSpPr>
          <p:nvPr>
            <p:ph idx="1"/>
          </p:nvPr>
        </p:nvSpPr>
        <p:spPr>
          <a:xfrm>
            <a:off x="0" y="1690690"/>
            <a:ext cx="6796475" cy="3601158"/>
          </a:xfrm>
        </p:spPr>
        <p:txBody>
          <a:bodyPr/>
          <a:lstStyle/>
          <a:p>
            <a:r>
              <a:rPr lang="zh-CN" altLang="en-US" dirty="0"/>
              <a:t>现实世界中有大量系统可以通过图</a:t>
            </a:r>
            <a:r>
              <a:rPr lang="en-US" altLang="zh-CN" dirty="0"/>
              <a:t>(graph)</a:t>
            </a:r>
            <a:r>
              <a:rPr lang="zh-CN" altLang="en-US" dirty="0"/>
              <a:t>来建模</a:t>
            </a:r>
            <a:endParaRPr lang="en-US" altLang="zh-CN" dirty="0"/>
          </a:p>
          <a:p>
            <a:pPr lvl="1"/>
            <a:r>
              <a:rPr lang="zh-CN" altLang="en-US" dirty="0"/>
              <a:t>生态网络</a:t>
            </a:r>
            <a:endParaRPr lang="en-US" altLang="zh-CN" dirty="0"/>
          </a:p>
          <a:p>
            <a:pPr lvl="1"/>
            <a:r>
              <a:rPr lang="zh-CN" altLang="zh-CN" dirty="0"/>
              <a:t>社交网络</a:t>
            </a:r>
            <a:endParaRPr lang="en-US" altLang="zh-CN" dirty="0"/>
          </a:p>
          <a:p>
            <a:pPr lvl="1"/>
            <a:r>
              <a:rPr lang="zh-CN" altLang="en-US" dirty="0"/>
              <a:t>道路</a:t>
            </a:r>
            <a:r>
              <a:rPr lang="zh-CN" altLang="zh-CN" dirty="0"/>
              <a:t>交通</a:t>
            </a:r>
            <a:r>
              <a:rPr lang="zh-CN" altLang="en-US" dirty="0"/>
              <a:t>网络</a:t>
            </a:r>
            <a:endParaRPr lang="en-US" altLang="zh-CN" dirty="0"/>
          </a:p>
          <a:p>
            <a:pPr lvl="1"/>
            <a:r>
              <a:rPr lang="zh-CN" altLang="en-US" dirty="0"/>
              <a:t>生物</a:t>
            </a:r>
            <a:r>
              <a:rPr lang="zh-CN" altLang="zh-CN" dirty="0"/>
              <a:t>医药</a:t>
            </a:r>
            <a:endParaRPr lang="en-US" altLang="zh-CN" dirty="0"/>
          </a:p>
          <a:p>
            <a:r>
              <a:rPr lang="zh-CN" altLang="en-US" dirty="0"/>
              <a:t>对图的研究可以帮助我们更好的理解这些系统。</a:t>
            </a:r>
            <a:endParaRPr lang="en-US" altLang="zh-CN" dirty="0"/>
          </a:p>
        </p:txBody>
      </p:sp>
      <p:pic>
        <p:nvPicPr>
          <p:cNvPr id="8" name="Picture 11" descr="http://pic13.nipic.com/20110317/6886660_162554515001_2.jpg">
            <a:extLst>
              <a:ext uri="{FF2B5EF4-FFF2-40B4-BE49-F238E27FC236}">
                <a16:creationId xmlns:a16="http://schemas.microsoft.com/office/drawing/2014/main" id="{1050D6CF-A897-41E8-A6CB-180D182BB13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96475" y="4834647"/>
            <a:ext cx="2278889" cy="1963417"/>
          </a:xfrm>
          <a:prstGeom prst="rect">
            <a:avLst/>
          </a:prstGeom>
          <a:noFill/>
          <a:extLst>
            <a:ext uri="{909E8E84-426E-40DD-AFC4-6F175D3DCCD1}">
              <a14:hiddenFill xmlns:a14="http://schemas.microsoft.com/office/drawing/2010/main">
                <a:solidFill>
                  <a:srgbClr val="FFFFFF"/>
                </a:solidFill>
              </a14:hiddenFill>
            </a:ext>
          </a:extLst>
        </p:spPr>
      </p:pic>
      <p:sp>
        <p:nvSpPr>
          <p:cNvPr id="11" name="文字方塊 10">
            <a:extLst>
              <a:ext uri="{FF2B5EF4-FFF2-40B4-BE49-F238E27FC236}">
                <a16:creationId xmlns:a16="http://schemas.microsoft.com/office/drawing/2014/main" id="{DDB944E8-5DF1-4798-B81A-0463800CA050}"/>
              </a:ext>
            </a:extLst>
          </p:cNvPr>
          <p:cNvSpPr txBox="1"/>
          <p:nvPr/>
        </p:nvSpPr>
        <p:spPr>
          <a:xfrm>
            <a:off x="496113" y="5739319"/>
            <a:ext cx="5457216" cy="92333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zh-CN" altLang="en-US" dirty="0"/>
              <a:t>然而，图的结构及点边上的属性通常是动态变化的，研究这种变化可以让我们更好的理解系统的动态演化过程、并允许我们开发更多的应用。</a:t>
            </a:r>
          </a:p>
        </p:txBody>
      </p:sp>
      <p:pic>
        <p:nvPicPr>
          <p:cNvPr id="12" name="Picture 4" descr="C:\Users\LiJia\Desktop\20063115594852367.jpg">
            <a:extLst>
              <a:ext uri="{FF2B5EF4-FFF2-40B4-BE49-F238E27FC236}">
                <a16:creationId xmlns:a16="http://schemas.microsoft.com/office/drawing/2014/main" id="{39BD2ED1-4FE7-4111-BC87-4695AEBBE9F8}"/>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96475" y="3161940"/>
            <a:ext cx="2278889" cy="1662524"/>
          </a:xfrm>
          <a:prstGeom prst="rect">
            <a:avLst/>
          </a:prstGeom>
          <a:noFill/>
          <a:extLst>
            <a:ext uri="{909E8E84-426E-40DD-AFC4-6F175D3DCCD1}">
              <a14:hiddenFill xmlns:a14="http://schemas.microsoft.com/office/drawing/2010/main">
                <a:solidFill>
                  <a:srgbClr val="FFFFFF"/>
                </a:solidFill>
              </a14:hiddenFill>
            </a:ext>
          </a:extLst>
        </p:spPr>
      </p:pic>
      <p:pic>
        <p:nvPicPr>
          <p:cNvPr id="13" name="图片 27" descr="soil-food-web.jpg">
            <a:extLst>
              <a:ext uri="{FF2B5EF4-FFF2-40B4-BE49-F238E27FC236}">
                <a16:creationId xmlns:a16="http://schemas.microsoft.com/office/drawing/2014/main" id="{5E1511B2-64F5-4781-AE55-690A71FEEEB8}"/>
              </a:ext>
            </a:extLst>
          </p:cNvPr>
          <p:cNvPicPr>
            <a:picLocks noChangeAspect="1"/>
          </p:cNvPicPr>
          <p:nvPr/>
        </p:nvPicPr>
        <p:blipFill>
          <a:blip r:embed="rId5" cstate="print"/>
          <a:stretch>
            <a:fillRect/>
          </a:stretch>
        </p:blipFill>
        <p:spPr>
          <a:xfrm>
            <a:off x="6796474" y="59936"/>
            <a:ext cx="2278889" cy="1744990"/>
          </a:xfrm>
          <a:prstGeom prst="rect">
            <a:avLst/>
          </a:prstGeom>
        </p:spPr>
      </p:pic>
      <p:pic>
        <p:nvPicPr>
          <p:cNvPr id="15" name="圖片 14">
            <a:extLst>
              <a:ext uri="{FF2B5EF4-FFF2-40B4-BE49-F238E27FC236}">
                <a16:creationId xmlns:a16="http://schemas.microsoft.com/office/drawing/2014/main" id="{3392CACF-354C-466B-986A-451F519A7EC6}"/>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796473" y="1797898"/>
            <a:ext cx="2278889" cy="1340523"/>
          </a:xfrm>
          <a:prstGeom prst="rect">
            <a:avLst/>
          </a:prstGeom>
        </p:spPr>
      </p:pic>
      <p:sp>
        <p:nvSpPr>
          <p:cNvPr id="16" name="箭號: 五邊形 15">
            <a:extLst>
              <a:ext uri="{FF2B5EF4-FFF2-40B4-BE49-F238E27FC236}">
                <a16:creationId xmlns:a16="http://schemas.microsoft.com/office/drawing/2014/main" id="{C6A3E5B6-A86D-4D6D-8A12-6D547F0D9F97}"/>
              </a:ext>
            </a:extLst>
          </p:cNvPr>
          <p:cNvSpPr/>
          <p:nvPr/>
        </p:nvSpPr>
        <p:spPr>
          <a:xfrm>
            <a:off x="0" y="0"/>
            <a:ext cx="2764790"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altLang="zh-CN" dirty="0"/>
              <a:t>Motivation</a:t>
            </a:r>
            <a:r>
              <a:rPr lang="zh-CN" altLang="en-US" dirty="0"/>
              <a:t>与系统特征</a:t>
            </a:r>
          </a:p>
        </p:txBody>
      </p:sp>
      <p:sp>
        <p:nvSpPr>
          <p:cNvPr id="18" name="箭號: ＞形 17">
            <a:extLst>
              <a:ext uri="{FF2B5EF4-FFF2-40B4-BE49-F238E27FC236}">
                <a16:creationId xmlns:a16="http://schemas.microsoft.com/office/drawing/2014/main" id="{34C3DFED-3B3D-4D9A-8043-42FD411838C7}"/>
              </a:ext>
            </a:extLst>
          </p:cNvPr>
          <p:cNvSpPr/>
          <p:nvPr/>
        </p:nvSpPr>
        <p:spPr>
          <a:xfrm>
            <a:off x="2692400" y="0"/>
            <a:ext cx="1676400"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Graph</a:t>
            </a:r>
            <a:endParaRPr lang="zh-CN" altLang="en-US" dirty="0">
              <a:solidFill>
                <a:schemeClr val="tx1"/>
              </a:solidFill>
            </a:endParaRPr>
          </a:p>
        </p:txBody>
      </p:sp>
    </p:spTree>
    <p:extLst>
      <p:ext uri="{BB962C8B-B14F-4D97-AF65-F5344CB8AC3E}">
        <p14:creationId xmlns:p14="http://schemas.microsoft.com/office/powerpoint/2010/main" val="21485204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p:cNvPr>
          <p:cNvPicPr>
            <a:picLocks noChangeAspect="1"/>
          </p:cNvPicPr>
          <p:nvPr/>
        </p:nvPicPr>
        <p:blipFill rotWithShape="1">
          <a:blip r:embed="rId3">
            <a:lum/>
            <a:alphaModFix/>
          </a:blip>
          <a:srcRect l="3625" t="12296" r="4155" b="13184"/>
          <a:stretch/>
        </p:blipFill>
        <p:spPr>
          <a:xfrm>
            <a:off x="5510464" y="5727030"/>
            <a:ext cx="3561347" cy="1042738"/>
          </a:xfrm>
          <a:prstGeom prst="rect">
            <a:avLst/>
          </a:prstGeom>
          <a:ln>
            <a:noFill/>
          </a:ln>
          <a:effectLst>
            <a:outerShdw blurRad="292100" dist="139700" dir="2700000" algn="tl" rotWithShape="0">
              <a:srgbClr val="333333">
                <a:alpha val="65000"/>
              </a:srgbClr>
            </a:outerShdw>
          </a:effectLst>
        </p:spPr>
      </p:pic>
      <p:pic>
        <p:nvPicPr>
          <p:cNvPr id="3" name="图片 2">
            <a:extLst/>
          </p:cNvPr>
          <p:cNvPicPr>
            <a:picLocks noChangeAspect="1"/>
          </p:cNvPicPr>
          <p:nvPr/>
        </p:nvPicPr>
        <p:blipFill>
          <a:blip r:embed="rId4">
            <a:lum/>
            <a:alphaModFix/>
          </a:blip>
          <a:srcRect/>
          <a:stretch>
            <a:fillRect/>
          </a:stretch>
        </p:blipFill>
        <p:spPr>
          <a:xfrm>
            <a:off x="6115238" y="0"/>
            <a:ext cx="3028762" cy="1393067"/>
          </a:xfrm>
          <a:prstGeom prst="rect">
            <a:avLst/>
          </a:prstGeom>
          <a:noFill/>
          <a:ln>
            <a:noFill/>
          </a:ln>
        </p:spPr>
      </p:pic>
      <p:sp>
        <p:nvSpPr>
          <p:cNvPr id="2" name="文本占位符 1"/>
          <p:cNvSpPr txBox="1">
            <a:spLocks noGrp="1"/>
          </p:cNvSpPr>
          <p:nvPr>
            <p:ph type="body" idx="4294967295"/>
          </p:nvPr>
        </p:nvSpPr>
        <p:spPr>
          <a:xfrm>
            <a:off x="0" y="1307432"/>
            <a:ext cx="9071811" cy="5550567"/>
          </a:xfrm>
        </p:spPr>
        <p:txBody>
          <a:bodyPr>
            <a:normAutofit fontScale="92500" lnSpcReduction="20000"/>
          </a:bodyPr>
          <a:lstStyle/>
          <a:p>
            <a:pPr lvl="0">
              <a:lnSpc>
                <a:spcPct val="120000"/>
              </a:lnSpc>
              <a:buSzPct val="45000"/>
              <a:buFont typeface="StarSymbol"/>
              <a:buChar char="●"/>
            </a:pPr>
            <a:r>
              <a:rPr lang="en-US" altLang="zh-CN" dirty="0">
                <a:latin typeface="微软雅黑" panose="020B0503020204020204" pitchFamily="34" charset="-122"/>
                <a:ea typeface="微软雅黑" panose="020B0503020204020204" pitchFamily="34" charset="-122"/>
              </a:rPr>
              <a:t>Cypher</a:t>
            </a:r>
            <a:r>
              <a:rPr lang="zh-CN" altLang="en-US" dirty="0">
                <a:latin typeface="微软雅黑" panose="020B0503020204020204" pitchFamily="34" charset="-122"/>
                <a:ea typeface="微软雅黑" panose="020B0503020204020204" pitchFamily="34" charset="-122"/>
              </a:rPr>
              <a:t>是</a:t>
            </a:r>
            <a:r>
              <a:rPr lang="en-US" altLang="zh-CN" dirty="0">
                <a:latin typeface="微软雅黑" panose="020B0503020204020204" pitchFamily="34" charset="-122"/>
                <a:ea typeface="微软雅黑" panose="020B0503020204020204" pitchFamily="34" charset="-122"/>
              </a:rPr>
              <a:t>Neo4j</a:t>
            </a:r>
            <a:r>
              <a:rPr lang="zh-CN" altLang="en-US" dirty="0">
                <a:latin typeface="微软雅黑" panose="020B0503020204020204" pitchFamily="34" charset="-122"/>
                <a:ea typeface="微软雅黑" panose="020B0503020204020204" pitchFamily="34" charset="-122"/>
              </a:rPr>
              <a:t>为属性图查询设计的声明式查询语言，类似于</a:t>
            </a:r>
            <a:r>
              <a:rPr lang="en-US" altLang="zh-CN" dirty="0">
                <a:latin typeface="微软雅黑" panose="020B0503020204020204" pitchFamily="34" charset="-122"/>
                <a:ea typeface="微软雅黑" panose="020B0503020204020204" pitchFamily="34" charset="-122"/>
              </a:rPr>
              <a:t>SQL</a:t>
            </a:r>
            <a:r>
              <a:rPr lang="zh-CN" altLang="en-US" dirty="0">
                <a:latin typeface="微软雅黑" panose="020B0503020204020204" pitchFamily="34" charset="-122"/>
                <a:ea typeface="微软雅黑" panose="020B0503020204020204" pitchFamily="34" charset="-122"/>
              </a:rPr>
              <a:t>，借鉴了模式匹配的一些</a:t>
            </a:r>
            <a:r>
              <a:rPr lang="en-US" altLang="zh-CN" dirty="0">
                <a:latin typeface="微软雅黑" panose="020B0503020204020204" pitchFamily="34" charset="-122"/>
                <a:ea typeface="微软雅黑" panose="020B0503020204020204" pitchFamily="34" charset="-122"/>
              </a:rPr>
              <a:t>idea</a:t>
            </a:r>
            <a:endParaRPr lang="zh-CN" altLang="en-US" dirty="0">
              <a:latin typeface="微软雅黑" panose="020B0503020204020204" pitchFamily="34" charset="-122"/>
              <a:ea typeface="微软雅黑" panose="020B0503020204020204" pitchFamily="34" charset="-122"/>
            </a:endParaRPr>
          </a:p>
          <a:p>
            <a:pPr lvl="1">
              <a:lnSpc>
                <a:spcPct val="120000"/>
              </a:lnSpc>
              <a:buSzPct val="45000"/>
              <a:buFont typeface="StarSymbol"/>
              <a:buChar char="●"/>
            </a:pPr>
            <a:r>
              <a:rPr lang="zh-CN" altLang="en-US" dirty="0">
                <a:latin typeface="微软雅黑" panose="020B0503020204020204" pitchFamily="34" charset="-122"/>
                <a:ea typeface="微软雅黑" panose="020B0503020204020204" pitchFamily="34" charset="-122"/>
              </a:rPr>
              <a:t>使用</a:t>
            </a:r>
            <a:r>
              <a:rPr lang="en-US" altLang="zh-CN" dirty="0" err="1">
                <a:latin typeface="微软雅黑" panose="020B0503020204020204" pitchFamily="34" charset="-122"/>
                <a:ea typeface="微软雅黑" panose="020B0503020204020204" pitchFamily="34" charset="-122"/>
              </a:rPr>
              <a:t>ascii</a:t>
            </a:r>
            <a:r>
              <a:rPr lang="zh-CN" altLang="en-US" dirty="0">
                <a:latin typeface="微软雅黑" panose="020B0503020204020204" pitchFamily="34" charset="-122"/>
                <a:ea typeface="微软雅黑" panose="020B0503020204020204" pitchFamily="34" charset="-122"/>
              </a:rPr>
              <a:t>图表示需要匹配的</a:t>
            </a:r>
            <a:r>
              <a:rPr lang="en-US" altLang="zh-CN" dirty="0">
                <a:latin typeface="微软雅黑" panose="020B0503020204020204" pitchFamily="34" charset="-122"/>
                <a:ea typeface="微软雅黑" panose="020B0503020204020204" pitchFamily="34" charset="-122"/>
              </a:rPr>
              <a:t>path</a:t>
            </a:r>
            <a:r>
              <a:rPr lang="zh-CN" altLang="en-US" dirty="0">
                <a:latin typeface="微软雅黑" panose="020B0503020204020204" pitchFamily="34" charset="-122"/>
                <a:ea typeface="微软雅黑" panose="020B0503020204020204" pitchFamily="34" charset="-122"/>
              </a:rPr>
              <a:t>（匹配子图需用</a:t>
            </a:r>
            <a:r>
              <a:rPr lang="en-US" altLang="zh-CN" dirty="0">
                <a:latin typeface="微软雅黑" panose="020B0503020204020204" pitchFamily="34" charset="-122"/>
                <a:ea typeface="微软雅黑" panose="020B0503020204020204" pitchFamily="34" charset="-122"/>
              </a:rPr>
              <a:t>path</a:t>
            </a:r>
            <a:r>
              <a:rPr lang="zh-CN" altLang="en-US" dirty="0">
                <a:latin typeface="微软雅黑" panose="020B0503020204020204" pitchFamily="34" charset="-122"/>
                <a:ea typeface="微软雅黑" panose="020B0503020204020204" pitchFamily="34" charset="-122"/>
              </a:rPr>
              <a:t>拼接）</a:t>
            </a:r>
          </a:p>
          <a:p>
            <a:pPr lvl="1">
              <a:lnSpc>
                <a:spcPct val="120000"/>
              </a:lnSpc>
              <a:buSzPct val="45000"/>
              <a:buFont typeface="StarSymbol"/>
              <a:buChar char="●"/>
            </a:pPr>
            <a:r>
              <a:rPr lang="zh-CN" altLang="en-US" dirty="0">
                <a:latin typeface="微软雅黑" panose="020B0503020204020204" pitchFamily="34" charset="-122"/>
                <a:ea typeface="微软雅黑" panose="020B0503020204020204" pitchFamily="34" charset="-122"/>
              </a:rPr>
              <a:t>支持</a:t>
            </a:r>
            <a:r>
              <a:rPr lang="en-US" altLang="zh-CN" dirty="0">
                <a:latin typeface="微软雅黑" panose="020B0503020204020204" pitchFamily="34" charset="-122"/>
                <a:ea typeface="微软雅黑" panose="020B0503020204020204" pitchFamily="34" charset="-122"/>
              </a:rPr>
              <a:t>node</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edge</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path</a:t>
            </a:r>
            <a:r>
              <a:rPr lang="zh-CN" altLang="en-US" dirty="0">
                <a:latin typeface="微软雅黑" panose="020B0503020204020204" pitchFamily="34" charset="-122"/>
                <a:ea typeface="微软雅黑" panose="020B0503020204020204" pitchFamily="34" charset="-122"/>
              </a:rPr>
              <a:t>变量（</a:t>
            </a:r>
            <a:r>
              <a:rPr lang="zh-CN" altLang="en-US" dirty="0">
                <a:solidFill>
                  <a:srgbClr val="FF0000"/>
                </a:solidFill>
                <a:latin typeface="微软雅黑" panose="020B0503020204020204" pitchFamily="34" charset="-122"/>
                <a:ea typeface="微软雅黑" panose="020B0503020204020204" pitchFamily="34" charset="-122"/>
              </a:rPr>
              <a:t>注意不支持</a:t>
            </a:r>
            <a:r>
              <a:rPr lang="en-US" altLang="zh-CN" dirty="0">
                <a:solidFill>
                  <a:srgbClr val="FF0000"/>
                </a:solidFill>
                <a:latin typeface="微软雅黑" panose="020B0503020204020204" pitchFamily="34" charset="-122"/>
                <a:ea typeface="微软雅黑" panose="020B0503020204020204" pitchFamily="34" charset="-122"/>
              </a:rPr>
              <a:t>graph</a:t>
            </a:r>
            <a:r>
              <a:rPr lang="zh-CN" altLang="en-US" dirty="0">
                <a:solidFill>
                  <a:srgbClr val="FF0000"/>
                </a:solidFill>
                <a:latin typeface="微软雅黑" panose="020B0503020204020204" pitchFamily="34" charset="-122"/>
                <a:ea typeface="微软雅黑" panose="020B0503020204020204" pitchFamily="34" charset="-122"/>
              </a:rPr>
              <a:t>类型的变量</a:t>
            </a:r>
            <a:r>
              <a:rPr lang="zh-CN" altLang="en-US" dirty="0">
                <a:latin typeface="微软雅黑" panose="020B0503020204020204" pitchFamily="34" charset="-122"/>
                <a:ea typeface="微软雅黑" panose="020B0503020204020204" pitchFamily="34" charset="-122"/>
              </a:rPr>
              <a:t>）</a:t>
            </a:r>
          </a:p>
          <a:p>
            <a:pPr lvl="1">
              <a:lnSpc>
                <a:spcPct val="120000"/>
              </a:lnSpc>
              <a:buSzPct val="45000"/>
              <a:buFont typeface="StarSymbol"/>
              <a:buChar char="●"/>
            </a:pPr>
            <a:r>
              <a:rPr lang="zh-CN" altLang="en-US" dirty="0">
                <a:latin typeface="微软雅黑" panose="020B0503020204020204" pitchFamily="34" charset="-122"/>
                <a:ea typeface="微软雅黑" panose="020B0503020204020204" pitchFamily="34" charset="-122"/>
              </a:rPr>
              <a:t>支持在点和边上加标签</a:t>
            </a:r>
          </a:p>
          <a:p>
            <a:pPr lvl="1">
              <a:lnSpc>
                <a:spcPct val="120000"/>
              </a:lnSpc>
              <a:buSzPct val="45000"/>
              <a:buFont typeface="StarSymbol"/>
              <a:buChar char="●"/>
            </a:pPr>
            <a:r>
              <a:rPr lang="zh-CN" altLang="en-US" dirty="0">
                <a:latin typeface="微软雅黑" panose="020B0503020204020204" pitchFamily="34" charset="-122"/>
                <a:ea typeface="微软雅黑" panose="020B0503020204020204" pitchFamily="34" charset="-122"/>
              </a:rPr>
              <a:t>支持属性值保存较复杂的数据结构（</a:t>
            </a:r>
            <a:r>
              <a:rPr lang="en-US" altLang="zh-CN" dirty="0">
                <a:latin typeface="微软雅黑" panose="020B0503020204020204" pitchFamily="34" charset="-122"/>
                <a:ea typeface="微软雅黑" panose="020B0503020204020204" pitchFamily="34" charset="-122"/>
              </a:rPr>
              <a:t>map</a:t>
            </a:r>
            <a:r>
              <a:rPr lang="zh-CN" altLang="en-US"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list</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pPr lvl="1">
              <a:lnSpc>
                <a:spcPct val="120000"/>
              </a:lnSpc>
              <a:buSzPct val="45000"/>
              <a:buFont typeface="StarSymbol"/>
              <a:buChar char="●"/>
            </a:pPr>
            <a:r>
              <a:rPr lang="zh-CN" altLang="en-US" dirty="0">
                <a:latin typeface="微软雅黑" panose="020B0503020204020204" pitchFamily="34" charset="-122"/>
                <a:ea typeface="微软雅黑" panose="020B0503020204020204" pitchFamily="34" charset="-122"/>
              </a:rPr>
              <a:t>支持在属性上建立索引以加速查询</a:t>
            </a:r>
          </a:p>
          <a:p>
            <a:pPr lvl="0">
              <a:lnSpc>
                <a:spcPct val="120000"/>
              </a:lnSpc>
              <a:buSzPct val="45000"/>
              <a:buFont typeface="StarSymbol"/>
              <a:buChar char="●"/>
            </a:pPr>
            <a:r>
              <a:rPr lang="zh-CN" altLang="en-US" dirty="0">
                <a:latin typeface="微软雅黑" panose="020B0503020204020204" pitchFamily="34" charset="-122"/>
                <a:ea typeface="微软雅黑" panose="020B0503020204020204" pitchFamily="34" charset="-122"/>
              </a:rPr>
              <a:t>复杂的查询可用</a:t>
            </a:r>
            <a:r>
              <a:rPr lang="en-US" altLang="zh-CN" dirty="0">
                <a:latin typeface="微软雅黑" panose="020B0503020204020204" pitchFamily="34" charset="-122"/>
                <a:ea typeface="微软雅黑" panose="020B0503020204020204" pitchFamily="34" charset="-122"/>
              </a:rPr>
              <a:t>Java</a:t>
            </a:r>
            <a:r>
              <a:rPr lang="zh-CN" altLang="en-US" dirty="0">
                <a:latin typeface="微软雅黑" panose="020B0503020204020204" pitchFamily="34" charset="-122"/>
                <a:ea typeface="微软雅黑" panose="020B0503020204020204" pitchFamily="34" charset="-122"/>
              </a:rPr>
              <a:t>编写存储过程</a:t>
            </a:r>
            <a:r>
              <a:rPr lang="en-US" altLang="zh-CN" dirty="0">
                <a:latin typeface="微软雅黑" panose="020B0503020204020204" pitchFamily="34" charset="-122"/>
                <a:ea typeface="微软雅黑" panose="020B0503020204020204" pitchFamily="34" charset="-122"/>
              </a:rPr>
              <a:t> (Neo4j 3.1+)</a:t>
            </a:r>
          </a:p>
          <a:p>
            <a:pPr lvl="0">
              <a:lnSpc>
                <a:spcPct val="120000"/>
              </a:lnSpc>
              <a:buSzPct val="45000"/>
              <a:buFont typeface="StarSymbol"/>
              <a:buChar char="●"/>
            </a:pPr>
            <a:r>
              <a:rPr lang="en-US" altLang="zh-CN" dirty="0">
                <a:latin typeface="微软雅黑" panose="020B0503020204020204" pitchFamily="34" charset="-122"/>
                <a:ea typeface="微软雅黑" panose="020B0503020204020204" pitchFamily="34" charset="-122"/>
              </a:rPr>
              <a:t>Cypher</a:t>
            </a:r>
            <a:r>
              <a:rPr lang="zh-CN" altLang="en-US" dirty="0">
                <a:latin typeface="微软雅黑" panose="020B0503020204020204" pitchFamily="34" charset="-122"/>
                <a:ea typeface="微软雅黑" panose="020B0503020204020204" pitchFamily="34" charset="-122"/>
              </a:rPr>
              <a:t>查询语句的</a:t>
            </a:r>
            <a:r>
              <a:rPr lang="zh-CN" altLang="en-US" dirty="0">
                <a:solidFill>
                  <a:schemeClr val="accent5"/>
                </a:solidFill>
                <a:latin typeface="微软雅黑" panose="020B0503020204020204" pitchFamily="34" charset="-122"/>
                <a:ea typeface="微软雅黑" panose="020B0503020204020204" pitchFamily="34" charset="-122"/>
              </a:rPr>
              <a:t>逻辑</a:t>
            </a:r>
            <a:r>
              <a:rPr lang="zh-CN" altLang="en-US" dirty="0">
                <a:latin typeface="微软雅黑" panose="020B0503020204020204" pitchFamily="34" charset="-122"/>
                <a:ea typeface="微软雅黑" panose="020B0503020204020204" pitchFamily="34" charset="-122"/>
              </a:rPr>
              <a:t>执行过程</a:t>
            </a:r>
            <a:endParaRPr lang="en-US" altLang="zh-CN" dirty="0">
              <a:latin typeface="微软雅黑" panose="020B0503020204020204" pitchFamily="34" charset="-122"/>
              <a:ea typeface="微软雅黑" panose="020B0503020204020204" pitchFamily="34" charset="-122"/>
            </a:endParaRPr>
          </a:p>
          <a:p>
            <a:pPr lvl="1">
              <a:lnSpc>
                <a:spcPct val="120000"/>
              </a:lnSpc>
              <a:buSzPct val="45000"/>
              <a:buFont typeface="StarSymbol"/>
              <a:buChar char="●"/>
            </a:pPr>
            <a:r>
              <a:rPr lang="zh-CN" altLang="en-US" dirty="0">
                <a:latin typeface="微软雅黑" panose="020B0503020204020204" pitchFamily="34" charset="-122"/>
                <a:ea typeface="微软雅黑" panose="020B0503020204020204" pitchFamily="34" charset="-122"/>
              </a:rPr>
              <a:t>子图拓扑结构模式匹配（</a:t>
            </a:r>
            <a:r>
              <a:rPr lang="en-US" altLang="zh-CN" dirty="0">
                <a:latin typeface="微软雅黑" panose="020B0503020204020204" pitchFamily="34" charset="-122"/>
                <a:ea typeface="微软雅黑" panose="020B0503020204020204" pitchFamily="34" charset="-122"/>
              </a:rPr>
              <a:t>MATCH</a:t>
            </a:r>
            <a:r>
              <a:rPr lang="zh-CN" altLang="en-US" dirty="0">
                <a:latin typeface="微软雅黑" panose="020B0503020204020204" pitchFamily="34" charset="-122"/>
                <a:ea typeface="微软雅黑" panose="020B0503020204020204" pitchFamily="34" charset="-122"/>
              </a:rPr>
              <a:t>语句）返回子图列表</a:t>
            </a:r>
            <a:endParaRPr lang="en-US" altLang="zh-CN" dirty="0">
              <a:latin typeface="微软雅黑" panose="020B0503020204020204" pitchFamily="34" charset="-122"/>
              <a:ea typeface="微软雅黑" panose="020B0503020204020204" pitchFamily="34" charset="-122"/>
            </a:endParaRPr>
          </a:p>
          <a:p>
            <a:pPr lvl="1">
              <a:lnSpc>
                <a:spcPct val="120000"/>
              </a:lnSpc>
              <a:buSzPct val="45000"/>
              <a:buFont typeface="StarSymbol"/>
              <a:buChar char="●"/>
            </a:pPr>
            <a:r>
              <a:rPr lang="zh-CN" altLang="en-US" dirty="0">
                <a:latin typeface="微软雅黑" panose="020B0503020204020204" pitchFamily="34" charset="-122"/>
                <a:ea typeface="微软雅黑" panose="020B0503020204020204" pitchFamily="34" charset="-122"/>
              </a:rPr>
              <a:t>过滤（</a:t>
            </a:r>
            <a:r>
              <a:rPr lang="en-US" altLang="zh-CN" dirty="0">
                <a:latin typeface="微软雅黑" panose="020B0503020204020204" pitchFamily="34" charset="-122"/>
                <a:ea typeface="微软雅黑" panose="020B0503020204020204" pitchFamily="34" charset="-122"/>
              </a:rPr>
              <a:t> WHERE</a:t>
            </a:r>
            <a:r>
              <a:rPr lang="zh-CN" altLang="en-US" dirty="0">
                <a:latin typeface="微软雅黑" panose="020B0503020204020204" pitchFamily="34" charset="-122"/>
                <a:ea typeface="微软雅黑" panose="020B0503020204020204" pitchFamily="34" charset="-122"/>
              </a:rPr>
              <a:t>语句）返回子图列表</a:t>
            </a:r>
            <a:endParaRPr lang="en-US" altLang="zh-CN" dirty="0">
              <a:latin typeface="微软雅黑" panose="020B0503020204020204" pitchFamily="34" charset="-122"/>
              <a:ea typeface="微软雅黑" panose="020B0503020204020204" pitchFamily="34" charset="-122"/>
            </a:endParaRPr>
          </a:p>
          <a:p>
            <a:pPr lvl="1">
              <a:lnSpc>
                <a:spcPct val="120000"/>
              </a:lnSpc>
              <a:buSzPct val="45000"/>
              <a:buFont typeface="StarSymbol"/>
              <a:buChar char="●"/>
            </a:pPr>
            <a:r>
              <a:rPr lang="zh-CN" altLang="en-US" dirty="0">
                <a:latin typeface="微软雅黑" panose="020B0503020204020204" pitchFamily="34" charset="-122"/>
                <a:ea typeface="微软雅黑" panose="020B0503020204020204" pitchFamily="34" charset="-122"/>
              </a:rPr>
              <a:t>聚合（</a:t>
            </a:r>
            <a:r>
              <a:rPr lang="en-US" altLang="zh-CN" dirty="0">
                <a:latin typeface="微软雅黑" panose="020B0503020204020204" pitchFamily="34" charset="-122"/>
                <a:ea typeface="微软雅黑" panose="020B0503020204020204" pitchFamily="34" charset="-122"/>
              </a:rPr>
              <a:t>COUNT</a:t>
            </a:r>
            <a:r>
              <a:rPr lang="zh-CN" altLang="en-US" dirty="0">
                <a:latin typeface="微软雅黑" panose="020B0503020204020204" pitchFamily="34" charset="-122"/>
                <a:ea typeface="微软雅黑" panose="020B0503020204020204" pitchFamily="34" charset="-122"/>
              </a:rPr>
              <a:t>语句等）返回聚合值</a:t>
            </a:r>
            <a:endParaRPr lang="en-US" altLang="zh-CN" dirty="0">
              <a:latin typeface="微软雅黑" panose="020B0503020204020204" pitchFamily="34" charset="-122"/>
              <a:ea typeface="微软雅黑" panose="020B0503020204020204" pitchFamily="34" charset="-122"/>
            </a:endParaRPr>
          </a:p>
          <a:p>
            <a:pPr lvl="1">
              <a:lnSpc>
                <a:spcPct val="120000"/>
              </a:lnSpc>
              <a:buSzPct val="45000"/>
              <a:buFont typeface="StarSymbol"/>
              <a:buChar char="●"/>
            </a:pPr>
            <a:r>
              <a:rPr lang="zh-CN" altLang="en-US" dirty="0">
                <a:latin typeface="微软雅黑" panose="020B0503020204020204" pitchFamily="34" charset="-122"/>
                <a:ea typeface="微软雅黑" panose="020B0503020204020204" pitchFamily="34" charset="-122"/>
              </a:rPr>
              <a:t>投影（</a:t>
            </a:r>
            <a:r>
              <a:rPr lang="en-US" altLang="zh-CN" dirty="0">
                <a:latin typeface="微软雅黑" panose="020B0503020204020204" pitchFamily="34" charset="-122"/>
                <a:ea typeface="微软雅黑" panose="020B0503020204020204" pitchFamily="34" charset="-122"/>
              </a:rPr>
              <a:t>RETURN</a:t>
            </a:r>
            <a:r>
              <a:rPr lang="zh-CN" altLang="en-US" dirty="0">
                <a:latin typeface="微软雅黑" panose="020B0503020204020204" pitchFamily="34" charset="-122"/>
                <a:ea typeface="微软雅黑" panose="020B0503020204020204" pitchFamily="34" charset="-122"/>
              </a:rPr>
              <a:t>）返回结果</a:t>
            </a:r>
            <a:endParaRPr lang="en-US" altLang="zh-CN" dirty="0">
              <a:latin typeface="微软雅黑" panose="020B0503020204020204" pitchFamily="34" charset="-122"/>
              <a:ea typeface="微软雅黑" panose="020B0503020204020204" pitchFamily="34" charset="-122"/>
            </a:endParaRPr>
          </a:p>
          <a:p>
            <a:pPr lvl="1">
              <a:buSzPct val="45000"/>
              <a:buFont typeface="StarSymbol"/>
              <a:buChar char="●"/>
            </a:pPr>
            <a:endParaRPr lang="en-US" altLang="zh-CN" dirty="0">
              <a:latin typeface="微软雅黑" panose="020B0503020204020204" pitchFamily="34" charset="-122"/>
              <a:ea typeface="微软雅黑" panose="020B0503020204020204" pitchFamily="34" charset="-122"/>
            </a:endParaRPr>
          </a:p>
        </p:txBody>
      </p:sp>
      <p:sp>
        <p:nvSpPr>
          <p:cNvPr id="5" name="标题 4"/>
          <p:cNvSpPr txBox="1">
            <a:spLocks noGrp="1"/>
          </p:cNvSpPr>
          <p:nvPr>
            <p:ph type="title" idx="4294967295"/>
          </p:nvPr>
        </p:nvSpPr>
        <p:spPr>
          <a:xfrm>
            <a:off x="192505" y="392222"/>
            <a:ext cx="6380682" cy="836951"/>
          </a:xfrm>
        </p:spPr>
        <p:txBody>
          <a:bodyPr>
            <a:normAutofit/>
          </a:bodyPr>
          <a:lstStyle/>
          <a:p>
            <a:pPr lvl="0"/>
            <a:r>
              <a:rPr lang="en-US" altLang="zh-CN" b="1" dirty="0">
                <a:solidFill>
                  <a:schemeClr val="accent6"/>
                </a:solidFill>
              </a:rPr>
              <a:t>Cypher</a:t>
            </a:r>
            <a:r>
              <a:rPr lang="zh-CN" altLang="en-US" b="1" dirty="0">
                <a:solidFill>
                  <a:schemeClr val="accent6"/>
                </a:solidFill>
              </a:rPr>
              <a:t>语言简介</a:t>
            </a:r>
            <a:endParaRPr lang="en-US" b="1" dirty="0">
              <a:solidFill>
                <a:schemeClr val="accent6"/>
              </a:solidFill>
            </a:endParaRPr>
          </a:p>
        </p:txBody>
      </p:sp>
    </p:spTree>
    <p:extLst>
      <p:ext uri="{BB962C8B-B14F-4D97-AF65-F5344CB8AC3E}">
        <p14:creationId xmlns:p14="http://schemas.microsoft.com/office/powerpoint/2010/main" val="15192019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3AE07BC-BE54-4DB1-9A72-12E89F058E37}"/>
              </a:ext>
            </a:extLst>
          </p:cNvPr>
          <p:cNvSpPr>
            <a:spLocks noGrp="1"/>
          </p:cNvSpPr>
          <p:nvPr>
            <p:ph type="title"/>
          </p:nvPr>
        </p:nvSpPr>
        <p:spPr>
          <a:xfrm>
            <a:off x="628650" y="365126"/>
            <a:ext cx="7886700" cy="888487"/>
          </a:xfrm>
        </p:spPr>
        <p:txBody>
          <a:bodyPr/>
          <a:lstStyle/>
          <a:p>
            <a:r>
              <a:rPr lang="en-US" altLang="zh-CN" dirty="0"/>
              <a:t>TCypher</a:t>
            </a:r>
            <a:r>
              <a:rPr lang="zh-CN" altLang="en-US" dirty="0"/>
              <a:t>语言简介</a:t>
            </a:r>
          </a:p>
        </p:txBody>
      </p:sp>
      <p:sp>
        <p:nvSpPr>
          <p:cNvPr id="3" name="內容版面配置區 2">
            <a:extLst>
              <a:ext uri="{FF2B5EF4-FFF2-40B4-BE49-F238E27FC236}">
                <a16:creationId xmlns:a16="http://schemas.microsoft.com/office/drawing/2014/main" id="{246B6BC1-B57C-427C-9C03-2C01908E5902}"/>
              </a:ext>
            </a:extLst>
          </p:cNvPr>
          <p:cNvSpPr>
            <a:spLocks noGrp="1"/>
          </p:cNvSpPr>
          <p:nvPr>
            <p:ph idx="1"/>
          </p:nvPr>
        </p:nvSpPr>
        <p:spPr>
          <a:xfrm>
            <a:off x="628650" y="1253613"/>
            <a:ext cx="7886700" cy="5331542"/>
          </a:xfrm>
        </p:spPr>
        <p:txBody>
          <a:bodyPr>
            <a:normAutofit/>
          </a:bodyPr>
          <a:lstStyle/>
          <a:p>
            <a:r>
              <a:rPr lang="zh-CN" altLang="en-US" dirty="0"/>
              <a:t>新增</a:t>
            </a:r>
            <a:r>
              <a:rPr lang="en-US" altLang="zh-CN" dirty="0"/>
              <a:t>4</a:t>
            </a:r>
            <a:r>
              <a:rPr lang="zh-CN" altLang="en-US" dirty="0"/>
              <a:t>种基本数据类型</a:t>
            </a:r>
            <a:endParaRPr lang="en-US" altLang="zh-CN" dirty="0"/>
          </a:p>
          <a:p>
            <a:pPr lvl="1"/>
            <a:r>
              <a:rPr lang="en-US" altLang="zh-CN" dirty="0"/>
              <a:t>Time Point</a:t>
            </a:r>
            <a:r>
              <a:rPr lang="zh-CN" altLang="en-US" dirty="0"/>
              <a:t>用于描述时间点（某个</a:t>
            </a:r>
            <a:r>
              <a:rPr lang="en-US" altLang="zh-CN" dirty="0"/>
              <a:t>chronon</a:t>
            </a:r>
            <a:r>
              <a:rPr lang="zh-CN" altLang="en-US" dirty="0"/>
              <a:t>）</a:t>
            </a:r>
            <a:endParaRPr lang="en-US" altLang="zh-CN" dirty="0"/>
          </a:p>
          <a:p>
            <a:pPr lvl="2"/>
            <a:r>
              <a:rPr lang="en-US" altLang="zh-CN" dirty="0"/>
              <a:t>‘2011-11-01 08:53:00’</a:t>
            </a:r>
          </a:p>
          <a:p>
            <a:pPr lvl="2"/>
            <a:r>
              <a:rPr lang="en-US" altLang="zh-CN" dirty="0"/>
              <a:t>1533201391</a:t>
            </a:r>
          </a:p>
          <a:p>
            <a:pPr lvl="2"/>
            <a:r>
              <a:rPr lang="en-US" altLang="zh-CN" dirty="0"/>
              <a:t>INIT, NOW</a:t>
            </a:r>
          </a:p>
          <a:p>
            <a:pPr lvl="1"/>
            <a:r>
              <a:rPr lang="en-US" altLang="zh-CN" dirty="0"/>
              <a:t>Time Interval</a:t>
            </a:r>
            <a:r>
              <a:rPr lang="zh-CN" altLang="en-US" dirty="0"/>
              <a:t>用于描述时间区间</a:t>
            </a:r>
            <a:endParaRPr lang="en-US" altLang="zh-CN" dirty="0"/>
          </a:p>
          <a:p>
            <a:pPr lvl="2"/>
            <a:r>
              <a:rPr lang="en-US" altLang="zh-CN" dirty="0"/>
              <a:t>INIT ~ NOW</a:t>
            </a:r>
          </a:p>
          <a:p>
            <a:pPr lvl="1"/>
            <a:r>
              <a:rPr lang="en-US" altLang="zh-CN" dirty="0"/>
              <a:t>Temporal Element</a:t>
            </a:r>
            <a:r>
              <a:rPr lang="zh-CN" altLang="en-US" dirty="0"/>
              <a:t>用于描述时间区间的集合</a:t>
            </a:r>
            <a:endParaRPr lang="en-US" altLang="zh-CN" dirty="0"/>
          </a:p>
          <a:p>
            <a:pPr lvl="2"/>
            <a:r>
              <a:rPr lang="en-US" altLang="zh-CN" dirty="0"/>
              <a:t>TE(1 ~ 2, 6~8, 10, 14~NOW)</a:t>
            </a:r>
          </a:p>
          <a:p>
            <a:pPr lvl="1"/>
            <a:r>
              <a:rPr lang="en-US" altLang="zh-CN" dirty="0"/>
              <a:t>Temporal Value</a:t>
            </a:r>
            <a:r>
              <a:rPr lang="zh-CN" altLang="en-US" dirty="0"/>
              <a:t>用于描述时态属性的值</a:t>
            </a:r>
            <a:endParaRPr lang="en-US" altLang="zh-CN" dirty="0"/>
          </a:p>
          <a:p>
            <a:pPr lvl="2"/>
            <a:r>
              <a:rPr lang="en-US" altLang="zh-CN" dirty="0"/>
              <a:t>TV( 1 ~ 2: ‘A’,  6~8:’B’, 10:’C’, 14~NOW:’D’)</a:t>
            </a:r>
          </a:p>
        </p:txBody>
      </p:sp>
    </p:spTree>
    <p:extLst>
      <p:ext uri="{BB962C8B-B14F-4D97-AF65-F5344CB8AC3E}">
        <p14:creationId xmlns:p14="http://schemas.microsoft.com/office/powerpoint/2010/main" val="16177887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6E5D9E5-1403-4C10-B7C9-971A55EA5AA0}"/>
              </a:ext>
            </a:extLst>
          </p:cNvPr>
          <p:cNvSpPr>
            <a:spLocks noGrp="1"/>
          </p:cNvSpPr>
          <p:nvPr>
            <p:ph type="title"/>
          </p:nvPr>
        </p:nvSpPr>
        <p:spPr>
          <a:xfrm>
            <a:off x="0" y="0"/>
            <a:ext cx="7886700" cy="682009"/>
          </a:xfrm>
        </p:spPr>
        <p:txBody>
          <a:bodyPr>
            <a:normAutofit fontScale="90000"/>
          </a:bodyPr>
          <a:lstStyle/>
          <a:p>
            <a:r>
              <a:rPr lang="en-US" altLang="zh-CN" dirty="0"/>
              <a:t>TCypher</a:t>
            </a:r>
            <a:r>
              <a:rPr lang="zh-CN" altLang="en-US" dirty="0"/>
              <a:t>语言简介</a:t>
            </a:r>
          </a:p>
        </p:txBody>
      </p:sp>
      <p:sp>
        <p:nvSpPr>
          <p:cNvPr id="3" name="內容版面配置區 2">
            <a:extLst>
              <a:ext uri="{FF2B5EF4-FFF2-40B4-BE49-F238E27FC236}">
                <a16:creationId xmlns:a16="http://schemas.microsoft.com/office/drawing/2014/main" id="{52E1F712-1BA1-4C23-B7D1-FF5B3F311F04}"/>
              </a:ext>
            </a:extLst>
          </p:cNvPr>
          <p:cNvSpPr>
            <a:spLocks noGrp="1"/>
          </p:cNvSpPr>
          <p:nvPr>
            <p:ph idx="1"/>
          </p:nvPr>
        </p:nvSpPr>
        <p:spPr/>
        <p:txBody>
          <a:bodyPr/>
          <a:lstStyle/>
          <a:p>
            <a:r>
              <a:rPr lang="zh-CN" altLang="en-US" dirty="0"/>
              <a:t>拓扑查询</a:t>
            </a:r>
            <a:endParaRPr lang="en-US" altLang="zh-CN" dirty="0"/>
          </a:p>
          <a:p>
            <a:pPr lvl="1"/>
            <a:endParaRPr lang="en-US" altLang="zh-CN" dirty="0"/>
          </a:p>
          <a:p>
            <a:r>
              <a:rPr lang="zh-CN" altLang="en-US" dirty="0"/>
              <a:t>时态查询</a:t>
            </a:r>
            <a:endParaRPr lang="en-US" altLang="zh-CN" dirty="0"/>
          </a:p>
          <a:p>
            <a:r>
              <a:rPr lang="zh-CN" altLang="en-US" dirty="0"/>
              <a:t>时间查询</a:t>
            </a:r>
            <a:endParaRPr lang="en-US" altLang="zh-CN" dirty="0"/>
          </a:p>
          <a:p>
            <a:endParaRPr lang="zh-CN" altLang="en-US" dirty="0"/>
          </a:p>
        </p:txBody>
      </p:sp>
    </p:spTree>
    <p:extLst>
      <p:ext uri="{BB962C8B-B14F-4D97-AF65-F5344CB8AC3E}">
        <p14:creationId xmlns:p14="http://schemas.microsoft.com/office/powerpoint/2010/main" val="1979677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7886700" cy="534284"/>
          </a:xfrm>
        </p:spPr>
        <p:txBody>
          <a:bodyPr>
            <a:normAutofit fontScale="90000"/>
          </a:bodyPr>
          <a:lstStyle/>
          <a:p>
            <a:r>
              <a:rPr lang="en-US" altLang="zh-CN" dirty="0"/>
              <a:t>Execution Plan</a:t>
            </a:r>
            <a:endParaRPr lang="zh-CN" altLang="en-US" dirty="0"/>
          </a:p>
        </p:txBody>
      </p:sp>
      <p:sp>
        <p:nvSpPr>
          <p:cNvPr id="3" name="内容占位符 2"/>
          <p:cNvSpPr>
            <a:spLocks noGrp="1"/>
          </p:cNvSpPr>
          <p:nvPr>
            <p:ph idx="1"/>
          </p:nvPr>
        </p:nvSpPr>
        <p:spPr>
          <a:xfrm>
            <a:off x="0" y="534284"/>
            <a:ext cx="9144000" cy="5642679"/>
          </a:xfrm>
        </p:spPr>
        <p:txBody>
          <a:bodyPr/>
          <a:lstStyle/>
          <a:p>
            <a:r>
              <a:rPr lang="en-US" altLang="zh-CN" dirty="0"/>
              <a:t>Neo4j</a:t>
            </a:r>
            <a:r>
              <a:rPr lang="zh-CN" altLang="en-US" dirty="0"/>
              <a:t>的</a:t>
            </a:r>
            <a:r>
              <a:rPr lang="en-US" altLang="zh-CN" dirty="0"/>
              <a:t>Execution Plan</a:t>
            </a:r>
            <a:r>
              <a:rPr lang="zh-CN" altLang="en-US" dirty="0"/>
              <a:t>包括了六类</a:t>
            </a:r>
            <a:r>
              <a:rPr lang="en-US" altLang="zh-CN" dirty="0"/>
              <a:t>43</a:t>
            </a:r>
            <a:r>
              <a:rPr lang="zh-CN" altLang="en-US" dirty="0"/>
              <a:t>个</a:t>
            </a:r>
            <a:r>
              <a:rPr lang="en-US" altLang="zh-CN" dirty="0"/>
              <a:t>Operator</a:t>
            </a:r>
          </a:p>
          <a:p>
            <a:r>
              <a:rPr lang="en-US" altLang="zh-CN" dirty="0"/>
              <a:t>Execution Plan</a:t>
            </a:r>
            <a:r>
              <a:rPr lang="zh-CN" altLang="en-US" dirty="0"/>
              <a:t>通常的几个阶段</a:t>
            </a:r>
            <a:endParaRPr lang="en-US" altLang="zh-CN" dirty="0"/>
          </a:p>
          <a:p>
            <a:pPr marL="914400" lvl="1" indent="-457200">
              <a:buFont typeface="+mj-lt"/>
              <a:buAutoNum type="arabicPeriod"/>
            </a:pPr>
            <a:r>
              <a:rPr lang="zh-CN" altLang="en-US" dirty="0"/>
              <a:t>查找</a:t>
            </a:r>
            <a:r>
              <a:rPr lang="en-US" altLang="zh-CN" dirty="0"/>
              <a:t>start node</a:t>
            </a:r>
          </a:p>
          <a:p>
            <a:pPr marL="914400" lvl="1" indent="-457200">
              <a:buFont typeface="+mj-lt"/>
              <a:buAutoNum type="arabicPeriod"/>
            </a:pPr>
            <a:r>
              <a:rPr lang="zh-CN" altLang="en-US" dirty="0"/>
              <a:t>在</a:t>
            </a:r>
            <a:r>
              <a:rPr lang="en-US" altLang="zh-CN" dirty="0"/>
              <a:t>graph</a:t>
            </a:r>
            <a:r>
              <a:rPr lang="zh-CN" altLang="en-US" dirty="0"/>
              <a:t>上展开</a:t>
            </a:r>
            <a:r>
              <a:rPr lang="en-US" altLang="zh-CN" dirty="0"/>
              <a:t>pattern</a:t>
            </a:r>
            <a:r>
              <a:rPr lang="zh-CN" altLang="en-US" dirty="0"/>
              <a:t>进行匹配</a:t>
            </a:r>
            <a:endParaRPr lang="en-US" altLang="zh-CN" dirty="0"/>
          </a:p>
          <a:p>
            <a:pPr marL="914400" lvl="1" indent="-457200">
              <a:buFont typeface="+mj-lt"/>
              <a:buAutoNum type="arabicPeriod"/>
            </a:pPr>
            <a:r>
              <a:rPr lang="zh-CN" altLang="en-US" dirty="0"/>
              <a:t>过滤或求值</a:t>
            </a:r>
            <a:r>
              <a:rPr lang="en-US" altLang="zh-CN" dirty="0"/>
              <a:t>predicate </a:t>
            </a:r>
          </a:p>
          <a:p>
            <a:pPr marL="914400" lvl="1" indent="-457200">
              <a:buFont typeface="+mj-lt"/>
              <a:buAutoNum type="arabicPeriod"/>
            </a:pPr>
            <a:r>
              <a:rPr lang="zh-CN" altLang="en-US" dirty="0"/>
              <a:t>重复</a:t>
            </a:r>
            <a:r>
              <a:rPr lang="en-US" altLang="zh-CN" dirty="0"/>
              <a:t>2</a:t>
            </a:r>
            <a:r>
              <a:rPr lang="zh-CN" altLang="en-US" dirty="0"/>
              <a:t>或</a:t>
            </a:r>
            <a:r>
              <a:rPr lang="en-US" altLang="zh-CN" dirty="0"/>
              <a:t>3</a:t>
            </a:r>
            <a:r>
              <a:rPr lang="zh-CN" altLang="en-US" dirty="0"/>
              <a:t>或继续</a:t>
            </a:r>
            <a:endParaRPr lang="en-US" altLang="zh-CN" dirty="0"/>
          </a:p>
          <a:p>
            <a:pPr marL="914400" lvl="1" indent="-457200">
              <a:buFont typeface="+mj-lt"/>
              <a:buAutoNum type="arabicPeriod"/>
            </a:pPr>
            <a:r>
              <a:rPr lang="zh-CN" altLang="en-US" dirty="0"/>
              <a:t>在结果集</a:t>
            </a:r>
            <a:r>
              <a:rPr lang="en-US" altLang="zh-CN" dirty="0"/>
              <a:t>row</a:t>
            </a:r>
            <a:r>
              <a:rPr lang="zh-CN" altLang="en-US" dirty="0"/>
              <a:t>上进行操作</a:t>
            </a:r>
            <a:endParaRPr lang="en-US" altLang="zh-CN" dirty="0"/>
          </a:p>
          <a:p>
            <a:pPr lvl="2"/>
            <a:r>
              <a:rPr lang="zh-CN" altLang="en-US" dirty="0"/>
              <a:t>排序、过滤、投影、聚合、集合操作等</a:t>
            </a:r>
            <a:endParaRPr lang="en-US" altLang="zh-CN" dirty="0"/>
          </a:p>
          <a:p>
            <a:pPr marL="914400" lvl="1" indent="-457200">
              <a:buFont typeface="+mj-lt"/>
              <a:buAutoNum type="arabicPeriod"/>
            </a:pPr>
            <a:r>
              <a:rPr lang="zh-CN" altLang="en-US" dirty="0"/>
              <a:t>返回最终结果</a:t>
            </a:r>
            <a:endParaRPr lang="en-US" altLang="zh-CN" dirty="0"/>
          </a:p>
          <a:p>
            <a:pPr marL="914400" lvl="1" indent="-457200">
              <a:buFont typeface="+mj-lt"/>
              <a:buAutoNum type="arabicPeriod"/>
            </a:pPr>
            <a:endParaRPr lang="zh-CN" altLang="en-US" dirty="0"/>
          </a:p>
        </p:txBody>
      </p:sp>
    </p:spTree>
    <p:extLst>
      <p:ext uri="{BB962C8B-B14F-4D97-AF65-F5344CB8AC3E}">
        <p14:creationId xmlns:p14="http://schemas.microsoft.com/office/powerpoint/2010/main" val="8631336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FCB8E07-6D79-46A8-B9FF-0C32ACAE8D91}"/>
              </a:ext>
            </a:extLst>
          </p:cNvPr>
          <p:cNvSpPr>
            <a:spLocks noGrp="1"/>
          </p:cNvSpPr>
          <p:nvPr>
            <p:ph type="title"/>
          </p:nvPr>
        </p:nvSpPr>
        <p:spPr/>
        <p:txBody>
          <a:bodyPr/>
          <a:lstStyle/>
          <a:p>
            <a:r>
              <a:rPr lang="zh-CN" altLang="en-US" dirty="0"/>
              <a:t>构造一个完整的应用案例</a:t>
            </a:r>
          </a:p>
        </p:txBody>
      </p:sp>
      <p:sp>
        <p:nvSpPr>
          <p:cNvPr id="3" name="内容占位符 2">
            <a:extLst>
              <a:ext uri="{FF2B5EF4-FFF2-40B4-BE49-F238E27FC236}">
                <a16:creationId xmlns:a16="http://schemas.microsoft.com/office/drawing/2014/main" id="{C35B11F1-36BC-4DCE-8893-113B39231C08}"/>
              </a:ext>
            </a:extLst>
          </p:cNvPr>
          <p:cNvSpPr>
            <a:spLocks noGrp="1"/>
          </p:cNvSpPr>
          <p:nvPr>
            <p:ph idx="1"/>
          </p:nvPr>
        </p:nvSpPr>
        <p:spPr/>
        <p:txBody>
          <a:bodyPr/>
          <a:lstStyle/>
          <a:p>
            <a:r>
              <a:rPr lang="zh-CN" altLang="en-US" dirty="0"/>
              <a:t>应用描述</a:t>
            </a:r>
            <a:endParaRPr lang="en-US" altLang="zh-CN" dirty="0"/>
          </a:p>
          <a:p>
            <a:r>
              <a:rPr lang="zh-CN" altLang="en-US" dirty="0"/>
              <a:t>如果设计</a:t>
            </a:r>
            <a:r>
              <a:rPr lang="en-US" altLang="zh-CN" dirty="0"/>
              <a:t>schema</a:t>
            </a:r>
            <a:r>
              <a:rPr lang="zh-CN" altLang="en-US" dirty="0"/>
              <a:t>，给出具体的</a:t>
            </a:r>
            <a:r>
              <a:rPr lang="en-US" altLang="zh-CN" dirty="0" err="1"/>
              <a:t>Tcypher</a:t>
            </a:r>
            <a:r>
              <a:rPr lang="zh-CN" altLang="en-US" dirty="0"/>
              <a:t>语句，描述一下数据，如何导入。给出如何查询（建索引、更新、用户定义函数）。</a:t>
            </a:r>
            <a:endParaRPr lang="en-US" altLang="zh-CN" dirty="0"/>
          </a:p>
          <a:p>
            <a:endParaRPr lang="en-US" altLang="zh-CN" dirty="0"/>
          </a:p>
        </p:txBody>
      </p:sp>
    </p:spTree>
    <p:extLst>
      <p:ext uri="{BB962C8B-B14F-4D97-AF65-F5344CB8AC3E}">
        <p14:creationId xmlns:p14="http://schemas.microsoft.com/office/powerpoint/2010/main" val="21931766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CC57C4-211C-4C55-BAE1-EA12265DFE9F}"/>
              </a:ext>
            </a:extLst>
          </p:cNvPr>
          <p:cNvSpPr>
            <a:spLocks noGrp="1"/>
          </p:cNvSpPr>
          <p:nvPr>
            <p:ph type="title"/>
          </p:nvPr>
        </p:nvSpPr>
        <p:spPr/>
        <p:txBody>
          <a:bodyPr/>
          <a:lstStyle/>
          <a:p>
            <a:r>
              <a:rPr lang="zh-CN" altLang="en-US" dirty="0"/>
              <a:t>实验</a:t>
            </a:r>
          </a:p>
        </p:txBody>
      </p:sp>
      <p:sp>
        <p:nvSpPr>
          <p:cNvPr id="3" name="内容占位符 2">
            <a:extLst>
              <a:ext uri="{FF2B5EF4-FFF2-40B4-BE49-F238E27FC236}">
                <a16:creationId xmlns:a16="http://schemas.microsoft.com/office/drawing/2014/main" id="{38C6CD88-ED99-4393-84F3-2E2A9E3328EE}"/>
              </a:ext>
            </a:extLst>
          </p:cNvPr>
          <p:cNvSpPr>
            <a:spLocks noGrp="1"/>
          </p:cNvSpPr>
          <p:nvPr>
            <p:ph idx="1"/>
          </p:nvPr>
        </p:nvSpPr>
        <p:spPr/>
        <p:txBody>
          <a:bodyPr/>
          <a:lstStyle/>
          <a:p>
            <a:r>
              <a:rPr lang="zh-CN" altLang="en-US" dirty="0"/>
              <a:t>使用的数据集</a:t>
            </a:r>
            <a:endParaRPr lang="en-US" altLang="zh-CN" dirty="0"/>
          </a:p>
          <a:p>
            <a:r>
              <a:rPr lang="zh-CN" altLang="en-US" dirty="0"/>
              <a:t>评价指标</a:t>
            </a:r>
            <a:endParaRPr lang="en-US" altLang="zh-CN" dirty="0"/>
          </a:p>
          <a:p>
            <a:r>
              <a:rPr lang="zh-CN" altLang="en-US" dirty="0"/>
              <a:t>比较哪几个角度、每个角度出几个图、每个图的横纵坐标、潜在的结论是什么</a:t>
            </a:r>
            <a:endParaRPr lang="en-US" altLang="zh-CN" dirty="0"/>
          </a:p>
          <a:p>
            <a:r>
              <a:rPr lang="zh-CN" altLang="en-US" dirty="0"/>
              <a:t>实验目标：综合评估</a:t>
            </a:r>
            <a:r>
              <a:rPr lang="en-US" altLang="zh-CN" dirty="0" err="1"/>
              <a:t>Tgraph</a:t>
            </a:r>
            <a:r>
              <a:rPr lang="zh-CN" altLang="en-US" dirty="0"/>
              <a:t>、如何通过这些实验说明</a:t>
            </a:r>
            <a:r>
              <a:rPr lang="en-US" altLang="zh-CN" dirty="0" err="1"/>
              <a:t>Tgraph</a:t>
            </a:r>
            <a:r>
              <a:rPr lang="zh-CN" altLang="en-US" dirty="0"/>
              <a:t>能够很好的支撑前面的应用需求</a:t>
            </a:r>
          </a:p>
        </p:txBody>
      </p:sp>
    </p:spTree>
    <p:extLst>
      <p:ext uri="{BB962C8B-B14F-4D97-AF65-F5344CB8AC3E}">
        <p14:creationId xmlns:p14="http://schemas.microsoft.com/office/powerpoint/2010/main" val="3799065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30590" y="182878"/>
            <a:ext cx="7760091" cy="541607"/>
          </a:xfrm>
        </p:spPr>
        <p:txBody>
          <a:bodyPr>
            <a:noAutofit/>
          </a:bodyPr>
          <a:lstStyle/>
          <a:p>
            <a:r>
              <a:rPr lang="en-US" altLang="zh-CN" sz="3600" dirty="0"/>
              <a:t>TGraph</a:t>
            </a:r>
            <a:r>
              <a:rPr lang="zh-CN" altLang="en-US" sz="3600" dirty="0"/>
              <a:t>系统需求</a:t>
            </a:r>
            <a:endParaRPr lang="zh-CN" altLang="en-US" sz="2000" dirty="0"/>
          </a:p>
        </p:txBody>
      </p:sp>
      <p:sp>
        <p:nvSpPr>
          <p:cNvPr id="3" name="内容占位符 2"/>
          <p:cNvSpPr>
            <a:spLocks noGrp="1"/>
          </p:cNvSpPr>
          <p:nvPr>
            <p:ph idx="1"/>
          </p:nvPr>
        </p:nvSpPr>
        <p:spPr>
          <a:xfrm>
            <a:off x="169141" y="922253"/>
            <a:ext cx="8805717" cy="5535637"/>
          </a:xfrm>
        </p:spPr>
        <p:txBody>
          <a:bodyPr>
            <a:normAutofit fontScale="92500" lnSpcReduction="20000"/>
          </a:bodyPr>
          <a:lstStyle/>
          <a:p>
            <a:pPr>
              <a:lnSpc>
                <a:spcPct val="120000"/>
              </a:lnSpc>
            </a:pPr>
            <a:r>
              <a:rPr lang="zh-CN" altLang="en-US" dirty="0"/>
              <a:t>系统目标</a:t>
            </a:r>
            <a:endParaRPr lang="en-US" altLang="zh-CN" dirty="0"/>
          </a:p>
          <a:p>
            <a:pPr lvl="1">
              <a:lnSpc>
                <a:spcPct val="120000"/>
              </a:lnSpc>
            </a:pPr>
            <a:r>
              <a:rPr lang="zh-CN" altLang="en-US" dirty="0"/>
              <a:t>支持一种</a:t>
            </a:r>
            <a:r>
              <a:rPr lang="zh-CN" altLang="en-US" dirty="0">
                <a:solidFill>
                  <a:srgbClr val="FF0000"/>
                </a:solidFill>
              </a:rPr>
              <a:t>特定类型</a:t>
            </a:r>
            <a:r>
              <a:rPr lang="zh-CN" altLang="en-US" dirty="0"/>
              <a:t>的时态图数据的存储与管理（注意没有分析！）</a:t>
            </a:r>
            <a:endParaRPr lang="en-US" altLang="zh-CN" dirty="0"/>
          </a:p>
          <a:p>
            <a:pPr lvl="2">
              <a:lnSpc>
                <a:spcPct val="120000"/>
              </a:lnSpc>
            </a:pPr>
            <a:r>
              <a:rPr lang="zh-CN" altLang="en-US" dirty="0">
                <a:solidFill>
                  <a:srgbClr val="FF0000"/>
                </a:solidFill>
              </a:rPr>
              <a:t>属性值快速变化、结构变化相对较慢的时态图数据</a:t>
            </a:r>
            <a:endParaRPr lang="en-US" altLang="zh-CN" dirty="0">
              <a:solidFill>
                <a:srgbClr val="FF0000"/>
              </a:solidFill>
            </a:endParaRPr>
          </a:p>
          <a:p>
            <a:pPr>
              <a:lnSpc>
                <a:spcPct val="120000"/>
              </a:lnSpc>
            </a:pPr>
            <a:r>
              <a:rPr lang="zh-CN" altLang="en-US" dirty="0"/>
              <a:t>时态图管理的查询与写入需求</a:t>
            </a:r>
            <a:endParaRPr lang="en-US" altLang="zh-CN" dirty="0"/>
          </a:p>
          <a:p>
            <a:pPr lvl="1">
              <a:lnSpc>
                <a:spcPct val="120000"/>
              </a:lnSpc>
            </a:pPr>
            <a:r>
              <a:rPr lang="zh-CN" altLang="en-US" dirty="0"/>
              <a:t>模型定义</a:t>
            </a:r>
            <a:endParaRPr lang="en-US" altLang="zh-CN" dirty="0"/>
          </a:p>
          <a:p>
            <a:pPr lvl="2">
              <a:lnSpc>
                <a:spcPct val="120000"/>
              </a:lnSpc>
            </a:pPr>
            <a:r>
              <a:rPr lang="en-US" altLang="zh-CN" dirty="0"/>
              <a:t>Temporal property graph with point based semantic </a:t>
            </a:r>
            <a:r>
              <a:rPr lang="en-US" altLang="zh-CN" sz="1500" dirty="0"/>
              <a:t>[</a:t>
            </a:r>
            <a:r>
              <a:rPr lang="en-US" altLang="zh-CN" sz="1500" dirty="0" err="1"/>
              <a:t>Dignös</a:t>
            </a:r>
            <a:r>
              <a:rPr lang="en-US" altLang="zh-CN" sz="1500" dirty="0"/>
              <a:t>, Sigmod’12]</a:t>
            </a:r>
            <a:r>
              <a:rPr lang="zh-CN" altLang="en-US" dirty="0"/>
              <a:t>（解释）</a:t>
            </a:r>
            <a:endParaRPr lang="en-US" altLang="zh-CN" dirty="0"/>
          </a:p>
          <a:p>
            <a:pPr lvl="1">
              <a:lnSpc>
                <a:spcPct val="120000"/>
              </a:lnSpc>
            </a:pPr>
            <a:r>
              <a:rPr lang="zh-CN" altLang="en-US" dirty="0"/>
              <a:t>时态图查询</a:t>
            </a:r>
            <a:r>
              <a:rPr lang="zh-CN" altLang="en-US" sz="1600" dirty="0"/>
              <a:t> </a:t>
            </a:r>
            <a:r>
              <a:rPr lang="en-US" altLang="zh-CN" sz="1600" dirty="0"/>
              <a:t>[Moffitt, DBPL’17]  </a:t>
            </a:r>
            <a:endParaRPr lang="en-US" altLang="zh-CN" dirty="0"/>
          </a:p>
          <a:p>
            <a:pPr lvl="2">
              <a:lnSpc>
                <a:spcPct val="120000"/>
              </a:lnSpc>
            </a:pPr>
            <a:r>
              <a:rPr lang="en-US" altLang="zh-CN" dirty="0"/>
              <a:t>Time Point/Range Query</a:t>
            </a:r>
          </a:p>
          <a:p>
            <a:pPr lvl="2">
              <a:lnSpc>
                <a:spcPct val="120000"/>
              </a:lnSpc>
            </a:pPr>
            <a:r>
              <a:rPr lang="en-US" altLang="zh-CN" dirty="0"/>
              <a:t>Temporal Subgraph Matching</a:t>
            </a:r>
          </a:p>
          <a:p>
            <a:pPr lvl="2">
              <a:lnSpc>
                <a:spcPct val="120000"/>
              </a:lnSpc>
            </a:pPr>
            <a:r>
              <a:rPr lang="en-US" altLang="zh-CN" dirty="0"/>
              <a:t>Temporal Value Grouping/Aggregation</a:t>
            </a:r>
          </a:p>
          <a:p>
            <a:pPr lvl="1">
              <a:lnSpc>
                <a:spcPct val="120000"/>
              </a:lnSpc>
            </a:pPr>
            <a:r>
              <a:rPr lang="zh-CN" altLang="en-US" dirty="0"/>
              <a:t>时态图写入</a:t>
            </a:r>
            <a:endParaRPr lang="en-US" altLang="zh-CN" dirty="0"/>
          </a:p>
          <a:p>
            <a:pPr lvl="2">
              <a:lnSpc>
                <a:spcPct val="120000"/>
              </a:lnSpc>
            </a:pPr>
            <a:r>
              <a:rPr lang="zh-CN" altLang="en-US" dirty="0"/>
              <a:t>新建</a:t>
            </a:r>
            <a:r>
              <a:rPr lang="en-US" altLang="zh-CN" dirty="0"/>
              <a:t>/</a:t>
            </a:r>
            <a:r>
              <a:rPr lang="zh-CN" altLang="en-US" dirty="0"/>
              <a:t>删除点</a:t>
            </a:r>
            <a:r>
              <a:rPr lang="en-US" altLang="zh-CN" dirty="0"/>
              <a:t>/</a:t>
            </a:r>
            <a:r>
              <a:rPr lang="zh-CN" altLang="en-US" dirty="0"/>
              <a:t>边</a:t>
            </a:r>
            <a:endParaRPr lang="en-US" altLang="zh-CN" dirty="0"/>
          </a:p>
          <a:p>
            <a:pPr lvl="2">
              <a:lnSpc>
                <a:spcPct val="120000"/>
              </a:lnSpc>
            </a:pPr>
            <a:r>
              <a:rPr lang="zh-CN" altLang="en-US" dirty="0"/>
              <a:t>新建</a:t>
            </a:r>
            <a:r>
              <a:rPr lang="en-US" altLang="zh-CN" dirty="0"/>
              <a:t>/</a:t>
            </a:r>
            <a:r>
              <a:rPr lang="zh-CN" altLang="en-US" dirty="0"/>
              <a:t>更新</a:t>
            </a:r>
            <a:r>
              <a:rPr lang="en-US" altLang="zh-CN" dirty="0"/>
              <a:t>/</a:t>
            </a:r>
            <a:r>
              <a:rPr lang="zh-CN" altLang="en-US" dirty="0"/>
              <a:t>删除静态属性</a:t>
            </a:r>
            <a:endParaRPr lang="en-US" altLang="zh-CN" dirty="0"/>
          </a:p>
          <a:p>
            <a:pPr lvl="2">
              <a:lnSpc>
                <a:spcPct val="120000"/>
              </a:lnSpc>
            </a:pPr>
            <a:r>
              <a:rPr lang="zh-CN" altLang="en-US" dirty="0"/>
              <a:t>新建</a:t>
            </a:r>
            <a:r>
              <a:rPr lang="en-US" altLang="zh-CN" dirty="0"/>
              <a:t>/</a:t>
            </a:r>
            <a:r>
              <a:rPr lang="zh-CN" altLang="en-US" dirty="0"/>
              <a:t>更新</a:t>
            </a:r>
            <a:r>
              <a:rPr lang="en-US" altLang="zh-CN" dirty="0"/>
              <a:t>/</a:t>
            </a:r>
            <a:r>
              <a:rPr lang="zh-CN" altLang="en-US" dirty="0"/>
              <a:t>删除时态属性</a:t>
            </a:r>
            <a:endParaRPr lang="en-US" altLang="zh-CN" dirty="0"/>
          </a:p>
        </p:txBody>
      </p:sp>
      <p:sp>
        <p:nvSpPr>
          <p:cNvPr id="4" name="文字方塊 3">
            <a:extLst>
              <a:ext uri="{FF2B5EF4-FFF2-40B4-BE49-F238E27FC236}">
                <a16:creationId xmlns:a16="http://schemas.microsoft.com/office/drawing/2014/main" id="{0266617A-4400-4326-8E0D-CC0C20C18C4A}"/>
              </a:ext>
            </a:extLst>
          </p:cNvPr>
          <p:cNvSpPr txBox="1"/>
          <p:nvPr/>
        </p:nvSpPr>
        <p:spPr>
          <a:xfrm>
            <a:off x="0" y="6457890"/>
            <a:ext cx="4793300" cy="400110"/>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altLang="zh-CN" sz="1000" dirty="0"/>
              <a:t>Vera </a:t>
            </a:r>
            <a:r>
              <a:rPr lang="en-US" altLang="zh-CN" sz="1000" dirty="0" err="1"/>
              <a:t>Zaychik</a:t>
            </a:r>
            <a:r>
              <a:rPr lang="en-US" altLang="zh-CN" sz="1000" dirty="0"/>
              <a:t> </a:t>
            </a:r>
            <a:r>
              <a:rPr lang="en-US" altLang="zh-CN" sz="1000" b="1" dirty="0"/>
              <a:t>Moffitt</a:t>
            </a:r>
            <a:r>
              <a:rPr lang="en-US" altLang="zh-CN" sz="1000" dirty="0"/>
              <a:t>, Julia </a:t>
            </a:r>
            <a:r>
              <a:rPr lang="en-US" altLang="zh-CN" sz="1000" dirty="0" err="1"/>
              <a:t>Stoyanovich</a:t>
            </a:r>
            <a:r>
              <a:rPr lang="en-US" altLang="zh-CN" sz="1000" dirty="0"/>
              <a:t>: </a:t>
            </a:r>
            <a:r>
              <a:rPr lang="en-US" altLang="zh-CN" sz="1000" u="sng" dirty="0"/>
              <a:t>Temporal Graph Algebra</a:t>
            </a:r>
            <a:r>
              <a:rPr lang="en-US" altLang="zh-CN" sz="1000" dirty="0"/>
              <a:t>. </a:t>
            </a:r>
            <a:r>
              <a:rPr lang="en-US" altLang="zh-CN" sz="1000" i="1" dirty="0"/>
              <a:t>DBPL 2017</a:t>
            </a:r>
          </a:p>
          <a:p>
            <a:r>
              <a:rPr lang="en-US" altLang="zh-CN" sz="1000" dirty="0"/>
              <a:t>Anton </a:t>
            </a:r>
            <a:r>
              <a:rPr lang="en-US" altLang="zh-CN" sz="1000" b="1" dirty="0" err="1"/>
              <a:t>Dignös</a:t>
            </a:r>
            <a:r>
              <a:rPr lang="en-US" altLang="zh-CN" sz="1000" dirty="0"/>
              <a:t>, Michael H. </a:t>
            </a:r>
            <a:r>
              <a:rPr lang="en-US" altLang="zh-CN" sz="1000" dirty="0" err="1"/>
              <a:t>Böhlen</a:t>
            </a:r>
            <a:r>
              <a:rPr lang="en-US" altLang="zh-CN" sz="1000" dirty="0"/>
              <a:t>, Johann </a:t>
            </a:r>
            <a:r>
              <a:rPr lang="en-US" altLang="zh-CN" sz="1000" dirty="0" err="1"/>
              <a:t>Gamper</a:t>
            </a:r>
            <a:r>
              <a:rPr lang="en-US" altLang="zh-CN" sz="1000" dirty="0"/>
              <a:t>: </a:t>
            </a:r>
            <a:r>
              <a:rPr lang="en-US" altLang="zh-CN" sz="1000" u="sng" dirty="0"/>
              <a:t>Temporal Alignment</a:t>
            </a:r>
            <a:r>
              <a:rPr lang="en-US" altLang="zh-CN" sz="1000" dirty="0"/>
              <a:t>. SIGMOD 2012</a:t>
            </a:r>
            <a:endParaRPr lang="en-US" altLang="zh-CN" sz="1000" i="1" dirty="0"/>
          </a:p>
        </p:txBody>
      </p:sp>
    </p:spTree>
    <p:extLst>
      <p:ext uri="{BB962C8B-B14F-4D97-AF65-F5344CB8AC3E}">
        <p14:creationId xmlns:p14="http://schemas.microsoft.com/office/powerpoint/2010/main" val="42840623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6"/>
            <a:ext cx="7886700" cy="696985"/>
          </a:xfrm>
        </p:spPr>
        <p:txBody>
          <a:bodyPr/>
          <a:lstStyle/>
          <a:p>
            <a:r>
              <a:rPr lang="zh-CN" altLang="en-US" dirty="0"/>
              <a:t>查询需求的一些例子（交通）</a:t>
            </a:r>
          </a:p>
        </p:txBody>
      </p:sp>
      <p:sp>
        <p:nvSpPr>
          <p:cNvPr id="3" name="内容占位符 2"/>
          <p:cNvSpPr>
            <a:spLocks noGrp="1"/>
          </p:cNvSpPr>
          <p:nvPr>
            <p:ph idx="1"/>
          </p:nvPr>
        </p:nvSpPr>
        <p:spPr>
          <a:xfrm>
            <a:off x="628649" y="1427871"/>
            <a:ext cx="8205861" cy="4749092"/>
          </a:xfrm>
        </p:spPr>
        <p:txBody>
          <a:bodyPr>
            <a:normAutofit fontScale="92500" lnSpcReduction="20000"/>
          </a:bodyPr>
          <a:lstStyle/>
          <a:p>
            <a:r>
              <a:rPr lang="en-US" altLang="zh-CN" dirty="0"/>
              <a:t>Time Point/Range Query</a:t>
            </a:r>
            <a:r>
              <a:rPr lang="zh-CN" altLang="en-US" dirty="0"/>
              <a:t>、</a:t>
            </a:r>
            <a:r>
              <a:rPr lang="en-US" altLang="zh-CN" dirty="0"/>
              <a:t>Projection</a:t>
            </a:r>
          </a:p>
          <a:p>
            <a:pPr lvl="1"/>
            <a:r>
              <a:rPr lang="zh-CN" altLang="en-US" u="sng" dirty="0"/>
              <a:t>今天早晨</a:t>
            </a:r>
            <a:r>
              <a:rPr lang="en-US" altLang="zh-CN" u="sng" dirty="0"/>
              <a:t>8</a:t>
            </a:r>
            <a:r>
              <a:rPr lang="zh-CN" altLang="en-US" u="sng" dirty="0"/>
              <a:t>点钟</a:t>
            </a:r>
            <a:r>
              <a:rPr lang="zh-CN" altLang="en-US" dirty="0">
                <a:solidFill>
                  <a:schemeClr val="accent2"/>
                </a:solidFill>
              </a:rPr>
              <a:t>学院路</a:t>
            </a:r>
            <a:r>
              <a:rPr lang="zh-CN" altLang="en-US" dirty="0"/>
              <a:t>的</a:t>
            </a:r>
            <a:r>
              <a:rPr lang="zh-CN" altLang="en-US" dirty="0">
                <a:solidFill>
                  <a:schemeClr val="accent5"/>
                </a:solidFill>
              </a:rPr>
              <a:t>拥堵</a:t>
            </a:r>
            <a:r>
              <a:rPr lang="zh-CN" altLang="en-US" dirty="0">
                <a:solidFill>
                  <a:schemeClr val="accent4"/>
                </a:solidFill>
              </a:rPr>
              <a:t>情况</a:t>
            </a:r>
            <a:endParaRPr lang="en-US" altLang="zh-CN" dirty="0">
              <a:solidFill>
                <a:schemeClr val="accent4"/>
              </a:solidFill>
            </a:endParaRPr>
          </a:p>
          <a:p>
            <a:pPr lvl="1"/>
            <a:r>
              <a:rPr lang="en-US" altLang="zh-CN" u="sng" dirty="0"/>
              <a:t>time</a:t>
            </a:r>
            <a:r>
              <a:rPr lang="en-US" altLang="zh-CN" dirty="0"/>
              <a:t> + </a:t>
            </a:r>
            <a:r>
              <a:rPr lang="en-US" altLang="zh-CN" dirty="0">
                <a:solidFill>
                  <a:schemeClr val="accent2"/>
                </a:solidFill>
              </a:rPr>
              <a:t>entity</a:t>
            </a:r>
            <a:r>
              <a:rPr lang="en-US" altLang="zh-CN" dirty="0"/>
              <a:t> + </a:t>
            </a:r>
            <a:r>
              <a:rPr lang="en-US" altLang="zh-CN" dirty="0">
                <a:solidFill>
                  <a:schemeClr val="accent5"/>
                </a:solidFill>
              </a:rPr>
              <a:t>property name</a:t>
            </a:r>
            <a:r>
              <a:rPr lang="en-US" altLang="zh-CN" dirty="0"/>
              <a:t> </a:t>
            </a:r>
            <a:r>
              <a:rPr lang="en-US" altLang="zh-CN" dirty="0">
                <a:sym typeface="Wingdings" panose="05000000000000000000" pitchFamily="2" charset="2"/>
              </a:rPr>
              <a:t> </a:t>
            </a:r>
            <a:r>
              <a:rPr lang="en-US" altLang="zh-CN" dirty="0">
                <a:solidFill>
                  <a:schemeClr val="accent4"/>
                </a:solidFill>
                <a:sym typeface="Wingdings" panose="05000000000000000000" pitchFamily="2" charset="2"/>
              </a:rPr>
              <a:t>property value</a:t>
            </a:r>
            <a:endParaRPr lang="en-US" altLang="zh-CN" dirty="0">
              <a:solidFill>
                <a:schemeClr val="accent4"/>
              </a:solidFill>
            </a:endParaRPr>
          </a:p>
          <a:p>
            <a:r>
              <a:rPr lang="en-US" altLang="zh-CN" dirty="0"/>
              <a:t>Temporal Subgraph Matching</a:t>
            </a:r>
          </a:p>
          <a:p>
            <a:pPr lvl="1">
              <a:buFont typeface="Wingdings" panose="05000000000000000000" pitchFamily="2" charset="2"/>
              <a:buChar char="Ø"/>
            </a:pPr>
            <a:r>
              <a:rPr lang="zh-CN" altLang="en-US" dirty="0"/>
              <a:t>查</a:t>
            </a:r>
            <a:r>
              <a:rPr lang="zh-CN" altLang="en-US" dirty="0">
                <a:solidFill>
                  <a:schemeClr val="accent5"/>
                </a:solidFill>
              </a:rPr>
              <a:t>北航周边</a:t>
            </a:r>
            <a:r>
              <a:rPr lang="zh-CN" altLang="en-US" dirty="0"/>
              <a:t>  所有</a:t>
            </a:r>
            <a:r>
              <a:rPr lang="zh-CN" altLang="en-US" dirty="0">
                <a:solidFill>
                  <a:schemeClr val="accent6"/>
                </a:solidFill>
              </a:rPr>
              <a:t>在早晨</a:t>
            </a:r>
            <a:r>
              <a:rPr lang="en-US" altLang="zh-CN" dirty="0">
                <a:solidFill>
                  <a:schemeClr val="accent6"/>
                </a:solidFill>
              </a:rPr>
              <a:t>8</a:t>
            </a:r>
            <a:r>
              <a:rPr lang="zh-CN" altLang="en-US" dirty="0">
                <a:solidFill>
                  <a:schemeClr val="accent6"/>
                </a:solidFill>
              </a:rPr>
              <a:t>点处于拥堵状态</a:t>
            </a:r>
            <a:r>
              <a:rPr lang="zh-CN" altLang="en-US" dirty="0"/>
              <a:t>的</a:t>
            </a:r>
            <a:r>
              <a:rPr lang="zh-CN" altLang="en-US" dirty="0">
                <a:solidFill>
                  <a:schemeClr val="accent2"/>
                </a:solidFill>
              </a:rPr>
              <a:t>道路</a:t>
            </a:r>
            <a:r>
              <a:rPr lang="zh-CN" altLang="en-US" dirty="0"/>
              <a:t>。</a:t>
            </a:r>
            <a:endParaRPr lang="en-US" altLang="zh-CN" dirty="0"/>
          </a:p>
          <a:p>
            <a:pPr lvl="1">
              <a:buFont typeface="Wingdings" panose="05000000000000000000" pitchFamily="2" charset="2"/>
              <a:buChar char="Ø"/>
            </a:pPr>
            <a:r>
              <a:rPr lang="en-US" altLang="zh-CN" dirty="0">
                <a:solidFill>
                  <a:schemeClr val="accent5"/>
                </a:solidFill>
              </a:rPr>
              <a:t>path pattern</a:t>
            </a:r>
            <a:r>
              <a:rPr lang="en-US" altLang="zh-CN" dirty="0"/>
              <a:t> + </a:t>
            </a:r>
            <a:r>
              <a:rPr lang="en-US" altLang="zh-CN" dirty="0">
                <a:solidFill>
                  <a:schemeClr val="accent6"/>
                </a:solidFill>
              </a:rPr>
              <a:t>temporal predicate</a:t>
            </a:r>
            <a:r>
              <a:rPr lang="en-US" altLang="zh-CN" dirty="0"/>
              <a:t> </a:t>
            </a:r>
            <a:r>
              <a:rPr lang="en-US" altLang="zh-CN" dirty="0">
                <a:sym typeface="Wingdings" panose="05000000000000000000" pitchFamily="2" charset="2"/>
              </a:rPr>
              <a:t> </a:t>
            </a:r>
            <a:r>
              <a:rPr lang="en-US" altLang="zh-CN" dirty="0">
                <a:solidFill>
                  <a:schemeClr val="accent2"/>
                </a:solidFill>
                <a:sym typeface="Wingdings" panose="05000000000000000000" pitchFamily="2" charset="2"/>
              </a:rPr>
              <a:t>entity</a:t>
            </a:r>
          </a:p>
          <a:p>
            <a:pPr lvl="1">
              <a:buFont typeface="Wingdings" panose="05000000000000000000" pitchFamily="2" charset="2"/>
              <a:buChar char="Ø"/>
            </a:pPr>
            <a:r>
              <a:rPr lang="zh-CN" altLang="en-US" dirty="0"/>
              <a:t>查所有</a:t>
            </a:r>
            <a:r>
              <a:rPr lang="zh-CN" altLang="en-US" dirty="0">
                <a:solidFill>
                  <a:schemeClr val="accent6"/>
                </a:solidFill>
              </a:rPr>
              <a:t>在早晨</a:t>
            </a:r>
            <a:r>
              <a:rPr lang="en-US" altLang="zh-CN" dirty="0">
                <a:solidFill>
                  <a:schemeClr val="accent6"/>
                </a:solidFill>
              </a:rPr>
              <a:t>8</a:t>
            </a:r>
            <a:r>
              <a:rPr lang="zh-CN" altLang="en-US" dirty="0">
                <a:solidFill>
                  <a:schemeClr val="accent6"/>
                </a:solidFill>
              </a:rPr>
              <a:t>点处于拥堵状态且通过时间大于</a:t>
            </a:r>
            <a:r>
              <a:rPr lang="en-US" altLang="zh-CN" dirty="0">
                <a:solidFill>
                  <a:schemeClr val="accent6"/>
                </a:solidFill>
              </a:rPr>
              <a:t>200</a:t>
            </a:r>
            <a:r>
              <a:rPr lang="zh-CN" altLang="en-US" dirty="0">
                <a:solidFill>
                  <a:schemeClr val="accent6"/>
                </a:solidFill>
              </a:rPr>
              <a:t>秒</a:t>
            </a:r>
            <a:r>
              <a:rPr lang="zh-CN" altLang="en-US" dirty="0"/>
              <a:t>的</a:t>
            </a:r>
            <a:r>
              <a:rPr lang="zh-CN" altLang="en-US" dirty="0">
                <a:solidFill>
                  <a:schemeClr val="accent2"/>
                </a:solidFill>
              </a:rPr>
              <a:t>道路</a:t>
            </a:r>
            <a:r>
              <a:rPr lang="zh-CN" altLang="en-US" dirty="0"/>
              <a:t>。</a:t>
            </a:r>
            <a:endParaRPr lang="en-US" altLang="zh-CN" dirty="0">
              <a:solidFill>
                <a:schemeClr val="accent2"/>
              </a:solidFill>
              <a:sym typeface="Wingdings" panose="05000000000000000000" pitchFamily="2" charset="2"/>
            </a:endParaRPr>
          </a:p>
          <a:p>
            <a:pPr lvl="1">
              <a:buFont typeface="Wingdings" panose="05000000000000000000" pitchFamily="2" charset="2"/>
              <a:buChar char="n"/>
            </a:pPr>
            <a:r>
              <a:rPr lang="zh-CN" altLang="en-US" dirty="0"/>
              <a:t>查</a:t>
            </a:r>
            <a:r>
              <a:rPr lang="zh-CN" altLang="en-US" dirty="0">
                <a:solidFill>
                  <a:schemeClr val="accent2"/>
                </a:solidFill>
              </a:rPr>
              <a:t>学院路</a:t>
            </a:r>
            <a:r>
              <a:rPr lang="zh-CN" altLang="en-US" dirty="0"/>
              <a:t>什么</a:t>
            </a:r>
            <a:r>
              <a:rPr lang="zh-CN" altLang="en-US" u="sng" dirty="0"/>
              <a:t>时候</a:t>
            </a:r>
            <a:r>
              <a:rPr lang="zh-CN" altLang="en-US" dirty="0"/>
              <a:t>处于</a:t>
            </a:r>
            <a:r>
              <a:rPr lang="zh-CN" altLang="en-US" dirty="0">
                <a:solidFill>
                  <a:schemeClr val="accent5"/>
                </a:solidFill>
              </a:rPr>
              <a:t>拥堵</a:t>
            </a:r>
            <a:r>
              <a:rPr lang="zh-CN" altLang="en-US" dirty="0">
                <a:solidFill>
                  <a:schemeClr val="accent4"/>
                </a:solidFill>
              </a:rPr>
              <a:t>状态</a:t>
            </a:r>
            <a:endParaRPr lang="en-US" altLang="zh-CN" dirty="0">
              <a:solidFill>
                <a:schemeClr val="accent4"/>
              </a:solidFill>
            </a:endParaRPr>
          </a:p>
          <a:p>
            <a:pPr lvl="1">
              <a:buFont typeface="Wingdings" panose="05000000000000000000" pitchFamily="2" charset="2"/>
              <a:buChar char="n"/>
            </a:pPr>
            <a:r>
              <a:rPr lang="en-US" altLang="zh-CN" dirty="0">
                <a:solidFill>
                  <a:schemeClr val="accent2"/>
                </a:solidFill>
              </a:rPr>
              <a:t>entity</a:t>
            </a:r>
            <a:r>
              <a:rPr lang="en-US" altLang="zh-CN" dirty="0"/>
              <a:t> + </a:t>
            </a:r>
            <a:r>
              <a:rPr lang="en-US" altLang="zh-CN" dirty="0">
                <a:solidFill>
                  <a:schemeClr val="accent5"/>
                </a:solidFill>
              </a:rPr>
              <a:t>property name</a:t>
            </a:r>
            <a:r>
              <a:rPr lang="en-US" altLang="zh-CN" dirty="0"/>
              <a:t> + </a:t>
            </a:r>
            <a:r>
              <a:rPr lang="en-US" altLang="zh-CN" dirty="0">
                <a:solidFill>
                  <a:schemeClr val="accent4"/>
                </a:solidFill>
                <a:sym typeface="Wingdings" panose="05000000000000000000" pitchFamily="2" charset="2"/>
              </a:rPr>
              <a:t>property value</a:t>
            </a:r>
            <a:r>
              <a:rPr lang="en-US" altLang="zh-CN" dirty="0">
                <a:sym typeface="Wingdings" panose="05000000000000000000" pitchFamily="2" charset="2"/>
              </a:rPr>
              <a:t>  </a:t>
            </a:r>
            <a:r>
              <a:rPr lang="en-US" altLang="zh-CN" u="sng" dirty="0"/>
              <a:t>time</a:t>
            </a:r>
          </a:p>
          <a:p>
            <a:pPr lvl="1">
              <a:buFont typeface="Wingdings" panose="05000000000000000000" pitchFamily="2" charset="2"/>
              <a:buChar char="n"/>
            </a:pPr>
            <a:endParaRPr lang="en-US" altLang="zh-CN" u="sng" dirty="0"/>
          </a:p>
          <a:p>
            <a:r>
              <a:rPr lang="en-US" altLang="zh-CN" dirty="0"/>
              <a:t>Temporal Value Grouping/Aggregation</a:t>
            </a:r>
          </a:p>
          <a:p>
            <a:pPr lvl="1"/>
            <a:r>
              <a:rPr lang="zh-CN" altLang="en-US" dirty="0"/>
              <a:t>查</a:t>
            </a:r>
            <a:r>
              <a:rPr lang="zh-CN" altLang="en-US" u="sng" dirty="0"/>
              <a:t>过去一个月</a:t>
            </a:r>
            <a:r>
              <a:rPr lang="zh-CN" altLang="en-US" dirty="0">
                <a:solidFill>
                  <a:schemeClr val="accent2"/>
                </a:solidFill>
              </a:rPr>
              <a:t>学院路</a:t>
            </a:r>
            <a:r>
              <a:rPr lang="zh-CN" altLang="en-US" dirty="0">
                <a:solidFill>
                  <a:srgbClr val="7030A0"/>
                </a:solidFill>
              </a:rPr>
              <a:t>每周五</a:t>
            </a:r>
            <a:r>
              <a:rPr lang="zh-CN" altLang="en-US" dirty="0">
                <a:solidFill>
                  <a:schemeClr val="accent6"/>
                </a:solidFill>
              </a:rPr>
              <a:t>最慢</a:t>
            </a:r>
            <a:r>
              <a:rPr lang="zh-CN" altLang="en-US" dirty="0"/>
              <a:t>的</a:t>
            </a:r>
            <a:r>
              <a:rPr lang="zh-CN" altLang="en-US" dirty="0">
                <a:solidFill>
                  <a:schemeClr val="accent5"/>
                </a:solidFill>
              </a:rPr>
              <a:t>通过时间</a:t>
            </a:r>
            <a:endParaRPr lang="en-US" altLang="zh-CN" dirty="0">
              <a:solidFill>
                <a:schemeClr val="accent5"/>
              </a:solidFill>
            </a:endParaRPr>
          </a:p>
          <a:p>
            <a:pPr lvl="1"/>
            <a:r>
              <a:rPr lang="en-US" altLang="zh-CN" u="sng" dirty="0"/>
              <a:t>time range</a:t>
            </a:r>
            <a:r>
              <a:rPr lang="en-US" altLang="zh-CN" dirty="0"/>
              <a:t> + </a:t>
            </a:r>
            <a:r>
              <a:rPr lang="en-US" altLang="zh-CN" dirty="0">
                <a:solidFill>
                  <a:srgbClr val="7030A0"/>
                </a:solidFill>
              </a:rPr>
              <a:t>time grouping </a:t>
            </a:r>
            <a:r>
              <a:rPr lang="en-US" altLang="zh-CN" dirty="0" err="1">
                <a:solidFill>
                  <a:srgbClr val="7030A0"/>
                </a:solidFill>
              </a:rPr>
              <a:t>func</a:t>
            </a:r>
            <a:r>
              <a:rPr lang="en-US" altLang="zh-CN" dirty="0"/>
              <a:t>.</a:t>
            </a:r>
            <a:r>
              <a:rPr lang="zh-CN" altLang="en-US" dirty="0"/>
              <a:t> </a:t>
            </a:r>
            <a:r>
              <a:rPr lang="en-US" altLang="zh-CN" dirty="0"/>
              <a:t>+</a:t>
            </a:r>
            <a:r>
              <a:rPr lang="zh-CN" altLang="en-US" dirty="0"/>
              <a:t> </a:t>
            </a:r>
            <a:r>
              <a:rPr lang="en-US" altLang="zh-CN" dirty="0">
                <a:solidFill>
                  <a:schemeClr val="accent2"/>
                </a:solidFill>
              </a:rPr>
              <a:t>entity</a:t>
            </a:r>
            <a:r>
              <a:rPr lang="zh-CN" altLang="en-US" dirty="0"/>
              <a:t> </a:t>
            </a:r>
            <a:r>
              <a:rPr lang="en-US" altLang="zh-CN" dirty="0"/>
              <a:t>+</a:t>
            </a:r>
            <a:r>
              <a:rPr lang="zh-CN" altLang="en-US" dirty="0"/>
              <a:t> </a:t>
            </a:r>
            <a:r>
              <a:rPr lang="en-US" altLang="zh-CN" dirty="0">
                <a:solidFill>
                  <a:schemeClr val="accent5"/>
                </a:solidFill>
              </a:rPr>
              <a:t>property</a:t>
            </a:r>
            <a:r>
              <a:rPr lang="zh-CN" altLang="en-US" dirty="0">
                <a:solidFill>
                  <a:schemeClr val="accent5"/>
                </a:solidFill>
              </a:rPr>
              <a:t> </a:t>
            </a:r>
            <a:r>
              <a:rPr lang="en-US" altLang="zh-CN" dirty="0">
                <a:solidFill>
                  <a:schemeClr val="accent5"/>
                </a:solidFill>
              </a:rPr>
              <a:t>name</a:t>
            </a:r>
            <a:r>
              <a:rPr lang="zh-CN" altLang="en-US" dirty="0"/>
              <a:t> </a:t>
            </a:r>
            <a:r>
              <a:rPr lang="en-US" altLang="zh-CN" dirty="0"/>
              <a:t>+ </a:t>
            </a:r>
            <a:r>
              <a:rPr lang="en-US" altLang="zh-CN" dirty="0" err="1">
                <a:solidFill>
                  <a:schemeClr val="accent6"/>
                </a:solidFill>
              </a:rPr>
              <a:t>aggr</a:t>
            </a:r>
            <a:r>
              <a:rPr lang="en-US" altLang="zh-CN" dirty="0">
                <a:solidFill>
                  <a:schemeClr val="accent6"/>
                </a:solidFill>
              </a:rPr>
              <a:t>. </a:t>
            </a:r>
            <a:r>
              <a:rPr lang="en-US" altLang="zh-CN" dirty="0" err="1">
                <a:solidFill>
                  <a:schemeClr val="accent6"/>
                </a:solidFill>
              </a:rPr>
              <a:t>func</a:t>
            </a:r>
            <a:r>
              <a:rPr lang="en-US" altLang="zh-CN" dirty="0"/>
              <a:t>.</a:t>
            </a:r>
            <a:r>
              <a:rPr lang="en-US" altLang="zh-CN" dirty="0">
                <a:sym typeface="Wingdings" panose="05000000000000000000" pitchFamily="2" charset="2"/>
              </a:rPr>
              <a:t></a:t>
            </a:r>
            <a:r>
              <a:rPr lang="zh-CN" altLang="en-US" dirty="0">
                <a:sym typeface="Wingdings" panose="05000000000000000000" pitchFamily="2" charset="2"/>
              </a:rPr>
              <a:t> </a:t>
            </a:r>
            <a:r>
              <a:rPr lang="en-US" altLang="zh-CN" dirty="0">
                <a:sym typeface="Wingdings" panose="05000000000000000000" pitchFamily="2" charset="2"/>
              </a:rPr>
              <a:t>value</a:t>
            </a:r>
            <a:endParaRPr lang="en-US" altLang="zh-CN" dirty="0"/>
          </a:p>
          <a:p>
            <a:endParaRPr lang="en-US" altLang="zh-CN" dirty="0"/>
          </a:p>
          <a:p>
            <a:pPr lvl="1"/>
            <a:endParaRPr lang="zh-CN" altLang="en-US" dirty="0"/>
          </a:p>
        </p:txBody>
      </p:sp>
      <p:sp>
        <p:nvSpPr>
          <p:cNvPr id="4" name="文字方塊 3">
            <a:extLst>
              <a:ext uri="{FF2B5EF4-FFF2-40B4-BE49-F238E27FC236}">
                <a16:creationId xmlns:a16="http://schemas.microsoft.com/office/drawing/2014/main" id="{43FAEBC1-8459-4401-A895-D51365E32C64}"/>
              </a:ext>
            </a:extLst>
          </p:cNvPr>
          <p:cNvSpPr txBox="1"/>
          <p:nvPr/>
        </p:nvSpPr>
        <p:spPr>
          <a:xfrm>
            <a:off x="1" y="6219557"/>
            <a:ext cx="7886700"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zh-CN" altLang="en-US" sz="1200" dirty="0"/>
              <a:t>操作的形式化定义见：</a:t>
            </a:r>
            <a:r>
              <a:rPr lang="en-US" altLang="zh-CN" sz="1200" dirty="0"/>
              <a:t>Vera </a:t>
            </a:r>
            <a:r>
              <a:rPr lang="en-US" altLang="zh-CN" sz="1200" dirty="0" err="1"/>
              <a:t>Zaychik</a:t>
            </a:r>
            <a:r>
              <a:rPr lang="en-US" altLang="zh-CN" sz="1200" dirty="0"/>
              <a:t> </a:t>
            </a:r>
            <a:r>
              <a:rPr lang="en-US" altLang="zh-CN" sz="1200" b="1" dirty="0"/>
              <a:t>Moffitt</a:t>
            </a:r>
            <a:r>
              <a:rPr lang="en-US" altLang="zh-CN" sz="1200" dirty="0"/>
              <a:t>, Julia </a:t>
            </a:r>
            <a:r>
              <a:rPr lang="en-US" altLang="zh-CN" sz="1200" dirty="0" err="1"/>
              <a:t>Stoyanovich</a:t>
            </a:r>
            <a:r>
              <a:rPr lang="en-US" altLang="zh-CN" sz="1200" dirty="0"/>
              <a:t>: </a:t>
            </a:r>
            <a:r>
              <a:rPr lang="en-US" altLang="zh-CN" sz="1200" u="sng" dirty="0"/>
              <a:t>Temporal Graph Algebra</a:t>
            </a:r>
            <a:r>
              <a:rPr lang="en-US" altLang="zh-CN" sz="1200" dirty="0"/>
              <a:t>. </a:t>
            </a:r>
            <a:r>
              <a:rPr lang="en-US" altLang="zh-CN" sz="1200" i="1" dirty="0"/>
              <a:t>DBPL 2017 </a:t>
            </a:r>
          </a:p>
          <a:p>
            <a:r>
              <a:rPr lang="zh-CN" altLang="en-US" sz="1200" dirty="0"/>
              <a:t>注意使用的名称不一样：</a:t>
            </a:r>
            <a:r>
              <a:rPr lang="en-US" altLang="zh-CN" sz="1200" dirty="0"/>
              <a:t>Trim</a:t>
            </a:r>
            <a:r>
              <a:rPr lang="zh-CN" altLang="en-US" sz="1200" dirty="0"/>
              <a:t>（</a:t>
            </a:r>
            <a:r>
              <a:rPr lang="en-US" altLang="zh-CN" sz="1200" dirty="0"/>
              <a:t>Time Point/Range Query</a:t>
            </a:r>
            <a:r>
              <a:rPr lang="zh-CN" altLang="en-US" sz="1200" dirty="0"/>
              <a:t>）</a:t>
            </a:r>
            <a:r>
              <a:rPr lang="en-US" altLang="zh-CN" sz="1200" dirty="0"/>
              <a:t>Map</a:t>
            </a:r>
            <a:r>
              <a:rPr lang="zh-CN" altLang="en-US" sz="1200" dirty="0"/>
              <a:t>（</a:t>
            </a:r>
            <a:r>
              <a:rPr lang="en-US" altLang="zh-CN" sz="1200" dirty="0"/>
              <a:t>Projection</a:t>
            </a:r>
            <a:r>
              <a:rPr lang="zh-CN" altLang="en-US" sz="1200" dirty="0"/>
              <a:t>）</a:t>
            </a:r>
            <a:r>
              <a:rPr lang="en-US" altLang="zh-CN" sz="1200" dirty="0"/>
              <a:t>Subgraph</a:t>
            </a:r>
            <a:r>
              <a:rPr lang="zh-CN" altLang="en-US" sz="1200" dirty="0"/>
              <a:t>（</a:t>
            </a:r>
            <a:r>
              <a:rPr lang="en-US" altLang="zh-CN" sz="1200" dirty="0"/>
              <a:t>Temporal Subgraph Matching</a:t>
            </a:r>
            <a:r>
              <a:rPr lang="zh-CN" altLang="en-US" sz="1200" dirty="0"/>
              <a:t>）</a:t>
            </a:r>
            <a:endParaRPr lang="en-US" altLang="zh-CN" sz="1200" dirty="0"/>
          </a:p>
          <a:p>
            <a:r>
              <a:rPr lang="en-US" altLang="zh-CN" sz="1200" dirty="0"/>
              <a:t>Node creation</a:t>
            </a:r>
            <a:r>
              <a:rPr lang="zh-CN" altLang="en-US" sz="1200" dirty="0"/>
              <a:t>（</a:t>
            </a:r>
            <a:r>
              <a:rPr lang="en-US" altLang="zh-CN" sz="1200" dirty="0"/>
              <a:t>Temporal Value Grouping/Aggregation</a:t>
            </a:r>
            <a:r>
              <a:rPr lang="zh-CN" altLang="en-US" sz="1200" dirty="0"/>
              <a:t>）</a:t>
            </a:r>
          </a:p>
        </p:txBody>
      </p:sp>
    </p:spTree>
    <p:extLst>
      <p:ext uri="{BB962C8B-B14F-4D97-AF65-F5344CB8AC3E}">
        <p14:creationId xmlns:p14="http://schemas.microsoft.com/office/powerpoint/2010/main" val="134086124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Content</a:t>
            </a:r>
            <a:endParaRPr lang="zh-CN" altLang="en-US" dirty="0"/>
          </a:p>
        </p:txBody>
      </p:sp>
      <p:sp>
        <p:nvSpPr>
          <p:cNvPr id="3" name="内容占位符 2"/>
          <p:cNvSpPr>
            <a:spLocks noGrp="1"/>
          </p:cNvSpPr>
          <p:nvPr>
            <p:ph idx="1"/>
          </p:nvPr>
        </p:nvSpPr>
        <p:spPr/>
        <p:txBody>
          <a:bodyPr/>
          <a:lstStyle/>
          <a:p>
            <a:r>
              <a:rPr lang="zh-CN" altLang="en-US" dirty="0"/>
              <a:t>功能需求</a:t>
            </a:r>
            <a:endParaRPr lang="en-US" altLang="zh-CN" dirty="0"/>
          </a:p>
          <a:p>
            <a:pPr lvl="1"/>
            <a:r>
              <a:rPr lang="zh-CN" altLang="en-US" dirty="0"/>
              <a:t>支持的读写操作</a:t>
            </a:r>
            <a:endParaRPr lang="en-US" altLang="zh-CN" dirty="0"/>
          </a:p>
          <a:p>
            <a:r>
              <a:rPr lang="zh-CN" altLang="en-US" dirty="0">
                <a:solidFill>
                  <a:srgbClr val="FF0000"/>
                </a:solidFill>
              </a:rPr>
              <a:t>相关工作</a:t>
            </a:r>
            <a:endParaRPr lang="en-US" altLang="zh-CN" dirty="0">
              <a:solidFill>
                <a:srgbClr val="FF0000"/>
              </a:solidFill>
            </a:endParaRPr>
          </a:p>
          <a:p>
            <a:pPr lvl="1"/>
            <a:r>
              <a:rPr lang="zh-CN" altLang="en-US" dirty="0">
                <a:solidFill>
                  <a:srgbClr val="FF0000"/>
                </a:solidFill>
              </a:rPr>
              <a:t>时态图查询索引技术</a:t>
            </a:r>
            <a:endParaRPr lang="en-US" altLang="zh-CN" dirty="0">
              <a:solidFill>
                <a:srgbClr val="FF0000"/>
              </a:solidFill>
            </a:endParaRPr>
          </a:p>
          <a:p>
            <a:pPr lvl="1"/>
            <a:r>
              <a:rPr lang="zh-CN" altLang="en-US" dirty="0">
                <a:solidFill>
                  <a:srgbClr val="FF0000"/>
                </a:solidFill>
              </a:rPr>
              <a:t>时态图查询语言</a:t>
            </a:r>
            <a:endParaRPr lang="en-US" altLang="zh-CN" dirty="0">
              <a:solidFill>
                <a:srgbClr val="FF0000"/>
              </a:solidFill>
            </a:endParaRPr>
          </a:p>
          <a:p>
            <a:r>
              <a:rPr lang="zh-CN" altLang="en-US" dirty="0">
                <a:hlinkClick r:id="rId2" action="ppaction://hlinksldjump">
                  <a:extLst>
                    <a:ext uri="{A12FA001-AC4F-418D-AE19-62706E023703}">
                      <ahyp:hlinkClr xmlns:ahyp="http://schemas.microsoft.com/office/drawing/2018/hyperlinkcolor" val="tx"/>
                    </a:ext>
                  </a:extLst>
                </a:hlinkClick>
              </a:rPr>
              <a:t>论文创新点总结</a:t>
            </a:r>
            <a:endParaRPr lang="en-US" altLang="zh-CN" dirty="0"/>
          </a:p>
          <a:p>
            <a:pPr lvl="1"/>
            <a:r>
              <a:rPr lang="zh-CN" altLang="en-US" dirty="0"/>
              <a:t>目标应用读写特征</a:t>
            </a:r>
            <a:endParaRPr lang="en-US" altLang="zh-CN" dirty="0"/>
          </a:p>
          <a:p>
            <a:pPr lvl="1"/>
            <a:endParaRPr lang="zh-CN" altLang="en-US" dirty="0"/>
          </a:p>
        </p:txBody>
      </p:sp>
    </p:spTree>
    <p:extLst>
      <p:ext uri="{BB962C8B-B14F-4D97-AF65-F5344CB8AC3E}">
        <p14:creationId xmlns:p14="http://schemas.microsoft.com/office/powerpoint/2010/main" val="14729924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AA33835-8DEE-4238-AD38-B345F918DD04}"/>
              </a:ext>
            </a:extLst>
          </p:cNvPr>
          <p:cNvSpPr>
            <a:spLocks noGrp="1"/>
          </p:cNvSpPr>
          <p:nvPr>
            <p:ph type="title"/>
          </p:nvPr>
        </p:nvSpPr>
        <p:spPr>
          <a:xfrm>
            <a:off x="628650" y="112542"/>
            <a:ext cx="7886700" cy="563342"/>
          </a:xfrm>
        </p:spPr>
        <p:txBody>
          <a:bodyPr>
            <a:normAutofit fontScale="90000"/>
          </a:bodyPr>
          <a:lstStyle/>
          <a:p>
            <a:r>
              <a:rPr lang="en-US" altLang="zh-CN" dirty="0"/>
              <a:t>Nepal</a:t>
            </a:r>
            <a:endParaRPr lang="zh-CN" altLang="en-US" dirty="0"/>
          </a:p>
        </p:txBody>
      </p:sp>
      <p:sp>
        <p:nvSpPr>
          <p:cNvPr id="3" name="內容版面配置區 2">
            <a:extLst>
              <a:ext uri="{FF2B5EF4-FFF2-40B4-BE49-F238E27FC236}">
                <a16:creationId xmlns:a16="http://schemas.microsoft.com/office/drawing/2014/main" id="{999D95C1-5BAC-42D3-8BB5-18AA22EFB4C2}"/>
              </a:ext>
            </a:extLst>
          </p:cNvPr>
          <p:cNvSpPr>
            <a:spLocks noGrp="1"/>
          </p:cNvSpPr>
          <p:nvPr>
            <p:ph idx="1"/>
          </p:nvPr>
        </p:nvSpPr>
        <p:spPr>
          <a:xfrm>
            <a:off x="323556" y="752622"/>
            <a:ext cx="8630529" cy="5992836"/>
          </a:xfrm>
        </p:spPr>
        <p:txBody>
          <a:bodyPr>
            <a:normAutofit fontScale="70000" lnSpcReduction="20000"/>
          </a:bodyPr>
          <a:lstStyle/>
          <a:p>
            <a:pPr>
              <a:lnSpc>
                <a:spcPct val="120000"/>
              </a:lnSpc>
            </a:pPr>
            <a:r>
              <a:rPr lang="zh-CN" altLang="en-US" dirty="0"/>
              <a:t>目标</a:t>
            </a:r>
            <a:endParaRPr lang="en-US" altLang="zh-CN" dirty="0"/>
          </a:p>
          <a:p>
            <a:pPr lvl="1">
              <a:lnSpc>
                <a:spcPct val="120000"/>
              </a:lnSpc>
            </a:pPr>
            <a:r>
              <a:rPr lang="zh-CN" altLang="en-US" dirty="0"/>
              <a:t>管理和分析（</a:t>
            </a:r>
            <a:r>
              <a:rPr lang="en-US" altLang="zh-CN" dirty="0"/>
              <a:t>trouble shooting</a:t>
            </a:r>
            <a:r>
              <a:rPr lang="zh-CN" altLang="en-US" dirty="0"/>
              <a:t>）</a:t>
            </a:r>
            <a:r>
              <a:rPr lang="en-US" altLang="zh-CN" dirty="0"/>
              <a:t>SDN</a:t>
            </a:r>
            <a:r>
              <a:rPr lang="zh-CN" altLang="en-US" dirty="0"/>
              <a:t>及</a:t>
            </a:r>
            <a:r>
              <a:rPr lang="en-US" altLang="zh-CN" dirty="0"/>
              <a:t>VNF</a:t>
            </a:r>
            <a:r>
              <a:rPr lang="zh-CN" altLang="en-US" dirty="0"/>
              <a:t>网络上的服务。</a:t>
            </a:r>
            <a:endParaRPr lang="en-US" altLang="zh-CN" dirty="0"/>
          </a:p>
          <a:p>
            <a:pPr lvl="1">
              <a:lnSpc>
                <a:spcPct val="120000"/>
              </a:lnSpc>
            </a:pPr>
            <a:r>
              <a:rPr lang="en-US" altLang="zh-CN" dirty="0"/>
              <a:t>trouble shooting</a:t>
            </a:r>
            <a:r>
              <a:rPr lang="zh-CN" altLang="en-US" dirty="0"/>
              <a:t>需要查询网络的历史情况。</a:t>
            </a:r>
            <a:endParaRPr lang="en-US" altLang="zh-CN" dirty="0"/>
          </a:p>
          <a:p>
            <a:pPr>
              <a:lnSpc>
                <a:spcPct val="120000"/>
              </a:lnSpc>
            </a:pPr>
            <a:r>
              <a:rPr lang="zh-CN" altLang="en-US" dirty="0"/>
              <a:t>工作</a:t>
            </a:r>
            <a:endParaRPr lang="en-US" altLang="zh-CN" dirty="0"/>
          </a:p>
          <a:p>
            <a:pPr lvl="1">
              <a:lnSpc>
                <a:spcPct val="120000"/>
              </a:lnSpc>
            </a:pPr>
            <a:r>
              <a:rPr lang="zh-CN" altLang="en-US" dirty="0"/>
              <a:t>一个可以管理图历史拓扑结构的数据库系统。</a:t>
            </a:r>
            <a:endParaRPr lang="en-US" altLang="zh-CN" dirty="0"/>
          </a:p>
          <a:p>
            <a:pPr>
              <a:lnSpc>
                <a:spcPct val="120000"/>
              </a:lnSpc>
            </a:pPr>
            <a:r>
              <a:rPr lang="zh-CN" altLang="en-US" dirty="0"/>
              <a:t>主要贡献点</a:t>
            </a:r>
            <a:endParaRPr lang="en-US" altLang="zh-CN" dirty="0"/>
          </a:p>
          <a:p>
            <a:pPr lvl="1">
              <a:lnSpc>
                <a:spcPct val="120000"/>
              </a:lnSpc>
            </a:pPr>
            <a:r>
              <a:rPr lang="en-US" altLang="zh-CN" dirty="0"/>
              <a:t>Schema with multiple abstraction mechanisms </a:t>
            </a:r>
          </a:p>
          <a:p>
            <a:pPr lvl="2">
              <a:lnSpc>
                <a:spcPct val="120000"/>
              </a:lnSpc>
            </a:pPr>
            <a:r>
              <a:rPr lang="en-US" altLang="zh-CN" dirty="0"/>
              <a:t>Nepal</a:t>
            </a:r>
            <a:r>
              <a:rPr lang="zh-CN" altLang="en-US" dirty="0"/>
              <a:t>语言的类型系统允许查询时动态绑定标签</a:t>
            </a:r>
            <a:endParaRPr lang="en-US" altLang="zh-CN" dirty="0"/>
          </a:p>
          <a:p>
            <a:pPr lvl="1">
              <a:lnSpc>
                <a:spcPct val="120000"/>
              </a:lnSpc>
            </a:pPr>
            <a:r>
              <a:rPr lang="en-US" altLang="zh-CN" dirty="0"/>
              <a:t>Paths as first class citizens of the language</a:t>
            </a:r>
            <a:r>
              <a:rPr lang="zh-CN" altLang="en-US" dirty="0"/>
              <a:t>（例：匹配个数）</a:t>
            </a:r>
            <a:endParaRPr lang="en-US" altLang="zh-CN" dirty="0"/>
          </a:p>
          <a:p>
            <a:pPr lvl="1">
              <a:lnSpc>
                <a:spcPct val="120000"/>
              </a:lnSpc>
            </a:pPr>
            <a:r>
              <a:rPr lang="en-US" altLang="zh-CN" dirty="0"/>
              <a:t>Time travel queries</a:t>
            </a:r>
          </a:p>
          <a:p>
            <a:pPr lvl="2">
              <a:lnSpc>
                <a:spcPct val="120000"/>
              </a:lnSpc>
            </a:pPr>
            <a:r>
              <a:rPr lang="zh-CN" altLang="en-US" dirty="0"/>
              <a:t>用</a:t>
            </a:r>
            <a:r>
              <a:rPr lang="en-US" altLang="zh-CN" dirty="0"/>
              <a:t>PostgreSQL</a:t>
            </a:r>
            <a:r>
              <a:rPr lang="zh-CN" altLang="en-US" dirty="0"/>
              <a:t>的</a:t>
            </a:r>
            <a:r>
              <a:rPr lang="en-US" altLang="zh-CN" dirty="0"/>
              <a:t>temporal table</a:t>
            </a:r>
            <a:r>
              <a:rPr lang="zh-CN" altLang="en-US" dirty="0"/>
              <a:t>实现的，本质上是用关系表来存储图结构。</a:t>
            </a:r>
            <a:endParaRPr lang="en-US" altLang="zh-CN" dirty="0"/>
          </a:p>
          <a:p>
            <a:pPr lvl="1">
              <a:lnSpc>
                <a:spcPct val="120000"/>
              </a:lnSpc>
            </a:pPr>
            <a:r>
              <a:rPr lang="en-US" altLang="zh-CN" dirty="0"/>
              <a:t>Retargetable architecture</a:t>
            </a:r>
          </a:p>
          <a:p>
            <a:pPr lvl="2">
              <a:lnSpc>
                <a:spcPct val="120000"/>
              </a:lnSpc>
            </a:pPr>
            <a:r>
              <a:rPr lang="en-US" altLang="zh-CN" dirty="0"/>
              <a:t>Nepal</a:t>
            </a:r>
            <a:r>
              <a:rPr lang="zh-CN" altLang="en-US" dirty="0"/>
              <a:t>查询可以被编译为各种平台上的不同语言，方便移植，目前底层用的是</a:t>
            </a:r>
            <a:r>
              <a:rPr lang="en-US" altLang="zh-CN" dirty="0"/>
              <a:t>PostgreSQL</a:t>
            </a:r>
          </a:p>
          <a:p>
            <a:pPr>
              <a:lnSpc>
                <a:spcPct val="120000"/>
              </a:lnSpc>
            </a:pPr>
            <a:r>
              <a:rPr lang="zh-CN" altLang="en-US" dirty="0"/>
              <a:t>我的总结</a:t>
            </a:r>
            <a:endParaRPr lang="en-US" altLang="zh-CN" dirty="0"/>
          </a:p>
          <a:p>
            <a:pPr lvl="1">
              <a:lnSpc>
                <a:spcPct val="120000"/>
              </a:lnSpc>
            </a:pPr>
            <a:r>
              <a:rPr lang="zh-CN" altLang="en-US" dirty="0"/>
              <a:t>主要贡献点集中在语言层面。</a:t>
            </a:r>
            <a:endParaRPr lang="en-US" altLang="zh-CN" dirty="0"/>
          </a:p>
          <a:p>
            <a:pPr lvl="1">
              <a:lnSpc>
                <a:spcPct val="120000"/>
              </a:lnSpc>
            </a:pPr>
            <a:r>
              <a:rPr lang="zh-CN" altLang="en-US" dirty="0"/>
              <a:t>基本上是做了一个胶合层的工作。</a:t>
            </a:r>
            <a:endParaRPr lang="en-US" altLang="zh-CN" dirty="0"/>
          </a:p>
          <a:p>
            <a:pPr lvl="1">
              <a:lnSpc>
                <a:spcPct val="120000"/>
              </a:lnSpc>
            </a:pPr>
            <a:r>
              <a:rPr lang="zh-CN" altLang="en-US" dirty="0"/>
              <a:t>底层数据库虽然支</a:t>
            </a:r>
            <a:r>
              <a:rPr lang="en-US" altLang="zh-CN" dirty="0"/>
              <a:t>ACID</a:t>
            </a:r>
            <a:r>
              <a:rPr lang="zh-CN" altLang="en-US" dirty="0"/>
              <a:t>，但很多组合操作没有保证（也没说对数据更新的处理）。</a:t>
            </a:r>
          </a:p>
        </p:txBody>
      </p:sp>
    </p:spTree>
    <p:extLst>
      <p:ext uri="{BB962C8B-B14F-4D97-AF65-F5344CB8AC3E}">
        <p14:creationId xmlns:p14="http://schemas.microsoft.com/office/powerpoint/2010/main" val="21110476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圖片 17">
            <a:extLst>
              <a:ext uri="{FF2B5EF4-FFF2-40B4-BE49-F238E27FC236}">
                <a16:creationId xmlns:a16="http://schemas.microsoft.com/office/drawing/2014/main" id="{15D764E9-3BBB-4F1D-98A4-8D0AB08C0769}"/>
              </a:ext>
            </a:extLst>
          </p:cNvPr>
          <p:cNvPicPr>
            <a:picLocks noChangeAspect="1"/>
          </p:cNvPicPr>
          <p:nvPr/>
        </p:nvPicPr>
        <p:blipFill>
          <a:blip r:embed="rId3"/>
          <a:stretch>
            <a:fillRect/>
          </a:stretch>
        </p:blipFill>
        <p:spPr>
          <a:xfrm>
            <a:off x="4602261" y="822043"/>
            <a:ext cx="4541739" cy="2306168"/>
          </a:xfrm>
          <a:prstGeom prst="rect">
            <a:avLst/>
          </a:prstGeom>
        </p:spPr>
      </p:pic>
      <p:pic>
        <p:nvPicPr>
          <p:cNvPr id="5" name="圖片 4">
            <a:extLst>
              <a:ext uri="{FF2B5EF4-FFF2-40B4-BE49-F238E27FC236}">
                <a16:creationId xmlns:a16="http://schemas.microsoft.com/office/drawing/2014/main" id="{BE5C974D-1256-4DDE-AB32-94EE434E3ED4}"/>
              </a:ext>
            </a:extLst>
          </p:cNvPr>
          <p:cNvPicPr>
            <a:picLocks noChangeAspect="1"/>
          </p:cNvPicPr>
          <p:nvPr/>
        </p:nvPicPr>
        <p:blipFill rotWithShape="1">
          <a:blip r:embed="rId4">
            <a:extLst>
              <a:ext uri="{28A0092B-C50C-407E-A947-70E740481C1C}">
                <a14:useLocalDpi xmlns:a14="http://schemas.microsoft.com/office/drawing/2010/main" val="0"/>
              </a:ext>
            </a:extLst>
          </a:blip>
          <a:srcRect l="19768" r="18496"/>
          <a:stretch/>
        </p:blipFill>
        <p:spPr>
          <a:xfrm>
            <a:off x="7388500" y="3128211"/>
            <a:ext cx="1755500" cy="1973192"/>
          </a:xfrm>
          <a:prstGeom prst="rect">
            <a:avLst/>
          </a:prstGeom>
        </p:spPr>
      </p:pic>
      <p:sp>
        <p:nvSpPr>
          <p:cNvPr id="2" name="標題 1">
            <a:extLst>
              <a:ext uri="{FF2B5EF4-FFF2-40B4-BE49-F238E27FC236}">
                <a16:creationId xmlns:a16="http://schemas.microsoft.com/office/drawing/2014/main" id="{08D22B85-058E-4B28-AEB0-E6FE9C3D0F2D}"/>
              </a:ext>
            </a:extLst>
          </p:cNvPr>
          <p:cNvSpPr>
            <a:spLocks noGrp="1"/>
          </p:cNvSpPr>
          <p:nvPr>
            <p:ph type="title"/>
          </p:nvPr>
        </p:nvSpPr>
        <p:spPr>
          <a:xfrm>
            <a:off x="133392" y="374285"/>
            <a:ext cx="6461961" cy="646331"/>
          </a:xfrm>
        </p:spPr>
        <p:txBody>
          <a:bodyPr>
            <a:normAutofit fontScale="90000"/>
          </a:bodyPr>
          <a:lstStyle/>
          <a:p>
            <a:r>
              <a:rPr lang="zh-CN" altLang="en-US" b="1" dirty="0"/>
              <a:t>时态图：</a:t>
            </a:r>
            <a:r>
              <a:rPr lang="en-US" altLang="zh-CN" b="1" dirty="0"/>
              <a:t>More about Graphs</a:t>
            </a:r>
            <a:endParaRPr lang="zh-CN" altLang="en-US" b="1" dirty="0"/>
          </a:p>
        </p:txBody>
      </p:sp>
      <p:sp>
        <p:nvSpPr>
          <p:cNvPr id="11" name="內容版面配置區 10">
            <a:extLst>
              <a:ext uri="{FF2B5EF4-FFF2-40B4-BE49-F238E27FC236}">
                <a16:creationId xmlns:a16="http://schemas.microsoft.com/office/drawing/2014/main" id="{4C5E33BC-093D-4D8E-8E04-AE571D91B88E}"/>
              </a:ext>
            </a:extLst>
          </p:cNvPr>
          <p:cNvSpPr>
            <a:spLocks noGrp="1"/>
          </p:cNvSpPr>
          <p:nvPr>
            <p:ph idx="1"/>
          </p:nvPr>
        </p:nvSpPr>
        <p:spPr>
          <a:xfrm>
            <a:off x="-1" y="1834572"/>
            <a:ext cx="8029075" cy="5023428"/>
          </a:xfrm>
        </p:spPr>
        <p:txBody>
          <a:bodyPr>
            <a:normAutofit fontScale="92500" lnSpcReduction="10000"/>
          </a:bodyPr>
          <a:lstStyle/>
          <a:p>
            <a:r>
              <a:rPr lang="zh-CN" altLang="en-US" dirty="0"/>
              <a:t>一个例子（航班运行</a:t>
            </a:r>
            <a:r>
              <a:rPr lang="en-US" altLang="zh-CN" dirty="0"/>
              <a:t>Graph</a:t>
            </a:r>
            <a:r>
              <a:rPr lang="zh-CN" altLang="en-US" dirty="0"/>
              <a:t>）</a:t>
            </a:r>
            <a:endParaRPr lang="en-US" altLang="zh-CN" dirty="0"/>
          </a:p>
          <a:p>
            <a:pPr lvl="1"/>
            <a:r>
              <a:rPr lang="zh-CN" altLang="en-US" dirty="0"/>
              <a:t>节点：机场</a:t>
            </a:r>
            <a:endParaRPr lang="en-US" altLang="zh-CN" dirty="0"/>
          </a:p>
          <a:p>
            <a:pPr lvl="1"/>
            <a:r>
              <a:rPr lang="zh-CN" altLang="en-US" dirty="0"/>
              <a:t>有向边：航线</a:t>
            </a:r>
            <a:endParaRPr lang="en-US" altLang="zh-CN" dirty="0"/>
          </a:p>
          <a:p>
            <a:pPr lvl="2"/>
            <a:r>
              <a:rPr lang="zh-CN" altLang="en-US" dirty="0"/>
              <a:t>边仅在某个航班运行时存在。</a:t>
            </a:r>
            <a:endParaRPr lang="en-US" altLang="zh-CN" dirty="0"/>
          </a:p>
          <a:p>
            <a:pPr lvl="2"/>
            <a:r>
              <a:rPr lang="zh-CN" altLang="en-US" dirty="0"/>
              <a:t>跨机场中转的路径规划需考虑边的有效时间。</a:t>
            </a:r>
            <a:endParaRPr lang="en-US" altLang="zh-CN" dirty="0"/>
          </a:p>
          <a:p>
            <a:r>
              <a:rPr lang="zh-CN" altLang="en-US" dirty="0"/>
              <a:t>另一个例子（微博传播</a:t>
            </a:r>
            <a:r>
              <a:rPr lang="en-US" altLang="zh-CN" dirty="0"/>
              <a:t>Graph</a:t>
            </a:r>
            <a:r>
              <a:rPr lang="zh-CN" altLang="en-US" dirty="0"/>
              <a:t>）</a:t>
            </a:r>
            <a:endParaRPr lang="en-US" altLang="zh-CN" dirty="0"/>
          </a:p>
          <a:p>
            <a:pPr lvl="1"/>
            <a:r>
              <a:rPr lang="zh-CN" altLang="en-US" dirty="0"/>
              <a:t>节点：微博用户</a:t>
            </a:r>
            <a:endParaRPr lang="en-US" altLang="zh-CN" dirty="0"/>
          </a:p>
          <a:p>
            <a:pPr lvl="1"/>
            <a:r>
              <a:rPr lang="zh-CN" altLang="en-US" dirty="0"/>
              <a:t>边：转发某一条微博</a:t>
            </a:r>
            <a:endParaRPr lang="en-US" altLang="zh-CN" dirty="0"/>
          </a:p>
          <a:p>
            <a:pPr lvl="2"/>
            <a:r>
              <a:rPr lang="zh-CN" altLang="en-US" dirty="0"/>
              <a:t>对某个热门微博的转发是在一段时间内完成的。</a:t>
            </a:r>
            <a:endParaRPr lang="en-US" altLang="zh-CN" dirty="0"/>
          </a:p>
          <a:p>
            <a:pPr lvl="2"/>
            <a:r>
              <a:rPr lang="zh-CN" altLang="en-US" dirty="0"/>
              <a:t>整个传播</a:t>
            </a:r>
            <a:r>
              <a:rPr lang="en-US" altLang="zh-CN" dirty="0"/>
              <a:t>Graph</a:t>
            </a:r>
            <a:r>
              <a:rPr lang="zh-CN" altLang="en-US" dirty="0"/>
              <a:t>的动态形成过程需要结合时间进行分析。</a:t>
            </a:r>
            <a:endParaRPr lang="en-US" altLang="zh-CN" dirty="0"/>
          </a:p>
          <a:p>
            <a:pPr lvl="3"/>
            <a:r>
              <a:rPr lang="zh-CN" altLang="en-US" dirty="0"/>
              <a:t>单位时间的转发次数会很快达到峰值，并迅速下降</a:t>
            </a:r>
            <a:endParaRPr lang="en-US" altLang="zh-CN" dirty="0"/>
          </a:p>
          <a:p>
            <a:pPr lvl="3"/>
            <a:r>
              <a:rPr lang="zh-CN" altLang="en-US" dirty="0"/>
              <a:t>某些大</a:t>
            </a:r>
            <a:r>
              <a:rPr lang="en-US" altLang="zh-CN" dirty="0"/>
              <a:t>V</a:t>
            </a:r>
            <a:r>
              <a:rPr lang="zh-CN" altLang="en-US" dirty="0"/>
              <a:t>的二次转发会形成新的转发高峰。</a:t>
            </a:r>
            <a:endParaRPr lang="en-US" altLang="zh-CN" dirty="0"/>
          </a:p>
          <a:p>
            <a:r>
              <a:rPr lang="zh-CN" altLang="en-US" dirty="0"/>
              <a:t>其他</a:t>
            </a:r>
            <a:endParaRPr lang="en-US" altLang="zh-CN" dirty="0"/>
          </a:p>
          <a:p>
            <a:pPr lvl="1"/>
            <a:r>
              <a:rPr lang="zh-CN" altLang="en-US" dirty="0"/>
              <a:t>铁路及公交运行</a:t>
            </a:r>
            <a:r>
              <a:rPr lang="en-US" altLang="zh-CN" dirty="0"/>
              <a:t>Graph</a:t>
            </a:r>
          </a:p>
          <a:p>
            <a:pPr lvl="1"/>
            <a:r>
              <a:rPr lang="zh-CN" altLang="en-US" dirty="0"/>
              <a:t>电话通讯</a:t>
            </a:r>
            <a:r>
              <a:rPr lang="en-US" altLang="zh-CN" dirty="0"/>
              <a:t>Graph</a:t>
            </a:r>
          </a:p>
        </p:txBody>
      </p:sp>
      <p:pic>
        <p:nvPicPr>
          <p:cNvPr id="12" name="圖片 11">
            <a:extLst>
              <a:ext uri="{FF2B5EF4-FFF2-40B4-BE49-F238E27FC236}">
                <a16:creationId xmlns:a16="http://schemas.microsoft.com/office/drawing/2014/main" id="{7F4B129E-511B-40B6-85F2-BE2F6B355689}"/>
              </a:ext>
            </a:extLst>
          </p:cNvPr>
          <p:cNvPicPr>
            <a:picLocks noChangeAspect="1"/>
          </p:cNvPicPr>
          <p:nvPr/>
        </p:nvPicPr>
        <p:blipFill>
          <a:blip r:embed="rId5"/>
          <a:stretch>
            <a:fillRect/>
          </a:stretch>
        </p:blipFill>
        <p:spPr>
          <a:xfrm>
            <a:off x="6738571" y="5185216"/>
            <a:ext cx="2405430" cy="1672783"/>
          </a:xfrm>
          <a:prstGeom prst="rect">
            <a:avLst/>
          </a:prstGeom>
        </p:spPr>
      </p:pic>
      <p:sp>
        <p:nvSpPr>
          <p:cNvPr id="13" name="箭號: 五邊形 12">
            <a:extLst>
              <a:ext uri="{FF2B5EF4-FFF2-40B4-BE49-F238E27FC236}">
                <a16:creationId xmlns:a16="http://schemas.microsoft.com/office/drawing/2014/main" id="{D3644176-D6E7-4FBF-80A3-1096E26CC81D}"/>
              </a:ext>
            </a:extLst>
          </p:cNvPr>
          <p:cNvSpPr/>
          <p:nvPr/>
        </p:nvSpPr>
        <p:spPr>
          <a:xfrm>
            <a:off x="0" y="0"/>
            <a:ext cx="2764790"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altLang="zh-CN" dirty="0"/>
              <a:t>Motivation</a:t>
            </a:r>
            <a:r>
              <a:rPr lang="zh-CN" altLang="en-US" dirty="0"/>
              <a:t>与系统特征</a:t>
            </a:r>
          </a:p>
        </p:txBody>
      </p:sp>
      <p:sp>
        <p:nvSpPr>
          <p:cNvPr id="14" name="箭號: ＞形 13">
            <a:extLst>
              <a:ext uri="{FF2B5EF4-FFF2-40B4-BE49-F238E27FC236}">
                <a16:creationId xmlns:a16="http://schemas.microsoft.com/office/drawing/2014/main" id="{F2FB38CA-9554-4ABA-8508-E66A85184BCB}"/>
              </a:ext>
            </a:extLst>
          </p:cNvPr>
          <p:cNvSpPr/>
          <p:nvPr/>
        </p:nvSpPr>
        <p:spPr>
          <a:xfrm>
            <a:off x="2692400" y="0"/>
            <a:ext cx="1879600"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时态图</a:t>
            </a:r>
          </a:p>
        </p:txBody>
      </p:sp>
      <p:sp>
        <p:nvSpPr>
          <p:cNvPr id="15" name="文字方塊 14">
            <a:extLst>
              <a:ext uri="{FF2B5EF4-FFF2-40B4-BE49-F238E27FC236}">
                <a16:creationId xmlns:a16="http://schemas.microsoft.com/office/drawing/2014/main" id="{8BCE66C4-7BE3-46E1-8D5E-B2D67DCB2978}"/>
              </a:ext>
            </a:extLst>
          </p:cNvPr>
          <p:cNvSpPr txBox="1"/>
          <p:nvPr/>
        </p:nvSpPr>
        <p:spPr>
          <a:xfrm>
            <a:off x="293253" y="1104428"/>
            <a:ext cx="4220151" cy="646331"/>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zh-CN" altLang="en-US" dirty="0">
                <a:solidFill>
                  <a:schemeClr val="tx1"/>
                </a:solidFill>
              </a:rPr>
              <a:t>时态图是一类特殊的图，其结构及点和边上的属性的值会随着时间而动态变化。</a:t>
            </a:r>
          </a:p>
        </p:txBody>
      </p:sp>
    </p:spTree>
    <p:extLst>
      <p:ext uri="{BB962C8B-B14F-4D97-AF65-F5344CB8AC3E}">
        <p14:creationId xmlns:p14="http://schemas.microsoft.com/office/powerpoint/2010/main" val="28144365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D945FD0-D5DB-44EC-98CE-9953D8042E1F}"/>
              </a:ext>
            </a:extLst>
          </p:cNvPr>
          <p:cNvSpPr>
            <a:spLocks noGrp="1"/>
          </p:cNvSpPr>
          <p:nvPr>
            <p:ph type="title"/>
          </p:nvPr>
        </p:nvSpPr>
        <p:spPr>
          <a:xfrm>
            <a:off x="628650" y="104875"/>
            <a:ext cx="7886700" cy="654781"/>
          </a:xfrm>
        </p:spPr>
        <p:txBody>
          <a:bodyPr>
            <a:noAutofit/>
          </a:bodyPr>
          <a:lstStyle/>
          <a:p>
            <a:r>
              <a:rPr lang="en-US" altLang="zh-CN" sz="3600" dirty="0"/>
              <a:t>Kineograph</a:t>
            </a:r>
            <a:r>
              <a:rPr lang="zh-CN" altLang="en-US" sz="3600" dirty="0"/>
              <a:t>、</a:t>
            </a:r>
            <a:r>
              <a:rPr lang="en-US" altLang="zh-CN" sz="3600" dirty="0"/>
              <a:t>Chronons</a:t>
            </a:r>
            <a:r>
              <a:rPr lang="zh-CN" altLang="en-US" sz="3600" dirty="0"/>
              <a:t>、</a:t>
            </a:r>
            <a:r>
              <a:rPr lang="en-US" altLang="zh-CN" sz="3600" dirty="0" err="1"/>
              <a:t>ImmortalGraph</a:t>
            </a:r>
            <a:endParaRPr lang="zh-CN" altLang="en-US" sz="3600" dirty="0"/>
          </a:p>
        </p:txBody>
      </p:sp>
      <p:sp>
        <p:nvSpPr>
          <p:cNvPr id="3" name="內容版面配置區 2">
            <a:extLst>
              <a:ext uri="{FF2B5EF4-FFF2-40B4-BE49-F238E27FC236}">
                <a16:creationId xmlns:a16="http://schemas.microsoft.com/office/drawing/2014/main" id="{FA59B271-33C2-4AF4-BAB0-0531EC7E213A}"/>
              </a:ext>
            </a:extLst>
          </p:cNvPr>
          <p:cNvSpPr>
            <a:spLocks noGrp="1"/>
          </p:cNvSpPr>
          <p:nvPr>
            <p:ph idx="1"/>
          </p:nvPr>
        </p:nvSpPr>
        <p:spPr>
          <a:xfrm>
            <a:off x="323557" y="1019908"/>
            <a:ext cx="8764172" cy="5620043"/>
          </a:xfrm>
        </p:spPr>
        <p:txBody>
          <a:bodyPr>
            <a:normAutofit fontScale="77500" lnSpcReduction="20000"/>
          </a:bodyPr>
          <a:lstStyle/>
          <a:p>
            <a:pPr>
              <a:lnSpc>
                <a:spcPct val="120000"/>
              </a:lnSpc>
            </a:pPr>
            <a:r>
              <a:rPr lang="zh-CN" altLang="en-US" dirty="0"/>
              <a:t>目标</a:t>
            </a:r>
            <a:endParaRPr lang="en-US" altLang="zh-CN" dirty="0"/>
          </a:p>
          <a:p>
            <a:pPr lvl="1">
              <a:lnSpc>
                <a:spcPct val="120000"/>
              </a:lnSpc>
            </a:pPr>
            <a:r>
              <a:rPr lang="zh-CN" altLang="en-US" dirty="0"/>
              <a:t>在大规模图上快速进行迭代计算（</a:t>
            </a:r>
            <a:r>
              <a:rPr lang="en-US" altLang="zh-CN" dirty="0"/>
              <a:t>iterative programming</a:t>
            </a:r>
            <a:r>
              <a:rPr lang="zh-CN" altLang="en-US" dirty="0"/>
              <a:t>）</a:t>
            </a:r>
            <a:endParaRPr lang="en-US" altLang="zh-CN" dirty="0"/>
          </a:p>
          <a:p>
            <a:pPr>
              <a:lnSpc>
                <a:spcPct val="120000"/>
              </a:lnSpc>
            </a:pPr>
            <a:r>
              <a:rPr lang="zh-CN" altLang="en-US" dirty="0"/>
              <a:t>工作</a:t>
            </a:r>
            <a:endParaRPr lang="en-US" altLang="zh-CN" dirty="0"/>
          </a:p>
          <a:p>
            <a:pPr lvl="1">
              <a:lnSpc>
                <a:spcPct val="120000"/>
              </a:lnSpc>
            </a:pPr>
            <a:r>
              <a:rPr lang="zh-CN" altLang="en-US" dirty="0"/>
              <a:t>一个时态图的分布式分析引擎</a:t>
            </a:r>
            <a:endParaRPr lang="en-US" altLang="zh-CN" dirty="0"/>
          </a:p>
          <a:p>
            <a:pPr>
              <a:lnSpc>
                <a:spcPct val="120000"/>
              </a:lnSpc>
            </a:pPr>
            <a:r>
              <a:rPr lang="zh-CN" altLang="en-US" dirty="0"/>
              <a:t>主要贡献点</a:t>
            </a:r>
            <a:endParaRPr lang="en-US" altLang="zh-CN" dirty="0"/>
          </a:p>
          <a:p>
            <a:pPr lvl="1">
              <a:lnSpc>
                <a:spcPct val="120000"/>
              </a:lnSpc>
            </a:pPr>
            <a:r>
              <a:rPr lang="zh-CN" altLang="en-US" dirty="0"/>
              <a:t>实时处理时态图的大量更新</a:t>
            </a:r>
            <a:endParaRPr lang="en-US" altLang="zh-CN" dirty="0"/>
          </a:p>
          <a:p>
            <a:pPr lvl="1">
              <a:lnSpc>
                <a:spcPct val="120000"/>
              </a:lnSpc>
            </a:pPr>
            <a:r>
              <a:rPr lang="zh-CN" altLang="en-US" dirty="0"/>
              <a:t>基于内存的时态图存储系统</a:t>
            </a:r>
            <a:endParaRPr lang="en-US" altLang="zh-CN" dirty="0"/>
          </a:p>
          <a:p>
            <a:pPr lvl="1">
              <a:lnSpc>
                <a:spcPct val="120000"/>
              </a:lnSpc>
            </a:pPr>
            <a:r>
              <a:rPr lang="zh-CN" altLang="en-US" dirty="0"/>
              <a:t>支持图增量挖掘算法的迭代并行计算引擎</a:t>
            </a:r>
            <a:endParaRPr lang="en-US" altLang="zh-CN" dirty="0"/>
          </a:p>
          <a:p>
            <a:pPr lvl="2">
              <a:lnSpc>
                <a:spcPct val="120000"/>
              </a:lnSpc>
            </a:pPr>
            <a:r>
              <a:rPr lang="en-US" altLang="zh-CN" dirty="0"/>
              <a:t>locality-aware batch scheduling</a:t>
            </a:r>
          </a:p>
          <a:p>
            <a:pPr>
              <a:lnSpc>
                <a:spcPct val="120000"/>
              </a:lnSpc>
            </a:pPr>
            <a:r>
              <a:rPr lang="zh-CN" altLang="en-US" dirty="0"/>
              <a:t>我的总结</a:t>
            </a:r>
            <a:endParaRPr lang="en-US" altLang="zh-CN" dirty="0"/>
          </a:p>
          <a:p>
            <a:pPr lvl="1">
              <a:lnSpc>
                <a:spcPct val="120000"/>
              </a:lnSpc>
            </a:pPr>
            <a:r>
              <a:rPr lang="en-US" altLang="zh-CN" dirty="0"/>
              <a:t>2012</a:t>
            </a:r>
            <a:r>
              <a:rPr lang="zh-CN" altLang="en-US" dirty="0"/>
              <a:t>年左右还没有类似</a:t>
            </a:r>
            <a:r>
              <a:rPr lang="en-US" altLang="zh-CN" dirty="0"/>
              <a:t>storm</a:t>
            </a:r>
            <a:r>
              <a:rPr lang="zh-CN" altLang="en-US" dirty="0"/>
              <a:t>这种流处理引擎，只有</a:t>
            </a:r>
            <a:r>
              <a:rPr lang="en-US" altLang="zh-CN" dirty="0"/>
              <a:t>map-reduce</a:t>
            </a:r>
            <a:r>
              <a:rPr lang="zh-CN" altLang="en-US" dirty="0"/>
              <a:t>（批处理）。后来</a:t>
            </a:r>
            <a:r>
              <a:rPr lang="en-US" altLang="zh-CN" dirty="0"/>
              <a:t>storm</a:t>
            </a:r>
            <a:r>
              <a:rPr lang="zh-CN" altLang="en-US" dirty="0"/>
              <a:t>流行起来了，实时处理的</a:t>
            </a:r>
            <a:r>
              <a:rPr lang="en-US" altLang="zh-CN" dirty="0"/>
              <a:t>Contribution</a:t>
            </a:r>
            <a:r>
              <a:rPr lang="zh-CN" altLang="en-US" dirty="0"/>
              <a:t>就不突出了。</a:t>
            </a:r>
            <a:endParaRPr lang="en-US" altLang="zh-CN" dirty="0"/>
          </a:p>
          <a:p>
            <a:pPr lvl="1">
              <a:lnSpc>
                <a:spcPct val="120000"/>
              </a:lnSpc>
            </a:pPr>
            <a:r>
              <a:rPr lang="zh-CN" altLang="en-US" dirty="0"/>
              <a:t>关注点是分析而非管理（没有</a:t>
            </a:r>
            <a:r>
              <a:rPr lang="en-US" altLang="zh-CN" dirty="0"/>
              <a:t>ACID</a:t>
            </a:r>
            <a:r>
              <a:rPr lang="zh-CN" altLang="en-US" dirty="0"/>
              <a:t>）</a:t>
            </a:r>
            <a:endParaRPr lang="en-US" altLang="zh-CN" dirty="0"/>
          </a:p>
          <a:p>
            <a:pPr lvl="1">
              <a:lnSpc>
                <a:spcPct val="120000"/>
              </a:lnSpc>
            </a:pPr>
            <a:r>
              <a:rPr lang="zh-CN" altLang="en-US" dirty="0"/>
              <a:t>关注点是结构变化而非属性变化</a:t>
            </a:r>
            <a:endParaRPr lang="en-US" altLang="zh-CN" dirty="0"/>
          </a:p>
          <a:p>
            <a:pPr lvl="1">
              <a:lnSpc>
                <a:spcPct val="120000"/>
              </a:lnSpc>
            </a:pPr>
            <a:r>
              <a:rPr lang="zh-CN" altLang="en-US" dirty="0"/>
              <a:t>为</a:t>
            </a:r>
            <a:r>
              <a:rPr lang="en-US" altLang="zh-CN" dirty="0"/>
              <a:t>snapshot</a:t>
            </a:r>
            <a:r>
              <a:rPr lang="zh-CN" altLang="en-US" dirty="0"/>
              <a:t>操作优化</a:t>
            </a:r>
          </a:p>
        </p:txBody>
      </p:sp>
    </p:spTree>
    <p:extLst>
      <p:ext uri="{BB962C8B-B14F-4D97-AF65-F5344CB8AC3E}">
        <p14:creationId xmlns:p14="http://schemas.microsoft.com/office/powerpoint/2010/main" val="21142790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9D0BF87-82AA-47C2-8735-EFAC019CEA1E}"/>
              </a:ext>
            </a:extLst>
          </p:cNvPr>
          <p:cNvSpPr>
            <a:spLocks noGrp="1"/>
          </p:cNvSpPr>
          <p:nvPr>
            <p:ph type="title"/>
          </p:nvPr>
        </p:nvSpPr>
        <p:spPr>
          <a:xfrm>
            <a:off x="628650" y="365126"/>
            <a:ext cx="8353572" cy="1325563"/>
          </a:xfrm>
        </p:spPr>
        <p:txBody>
          <a:bodyPr/>
          <a:lstStyle/>
          <a:p>
            <a:r>
              <a:rPr lang="en-US" altLang="zh-CN" dirty="0" err="1"/>
              <a:t>DeltaGraph</a:t>
            </a:r>
            <a:r>
              <a:rPr lang="zh-CN" altLang="en-US" dirty="0"/>
              <a:t>、</a:t>
            </a:r>
            <a:r>
              <a:rPr lang="en-US" altLang="zh-CN" dirty="0"/>
              <a:t>Historical Graph Store</a:t>
            </a:r>
            <a:endParaRPr lang="zh-CN" altLang="en-US" dirty="0"/>
          </a:p>
        </p:txBody>
      </p:sp>
      <p:sp>
        <p:nvSpPr>
          <p:cNvPr id="3" name="內容版面配置區 2">
            <a:extLst>
              <a:ext uri="{FF2B5EF4-FFF2-40B4-BE49-F238E27FC236}">
                <a16:creationId xmlns:a16="http://schemas.microsoft.com/office/drawing/2014/main" id="{EE423559-54F3-479D-8D19-1E63FEE4D867}"/>
              </a:ext>
            </a:extLst>
          </p:cNvPr>
          <p:cNvSpPr>
            <a:spLocks noGrp="1"/>
          </p:cNvSpPr>
          <p:nvPr>
            <p:ph idx="1"/>
          </p:nvPr>
        </p:nvSpPr>
        <p:spPr>
          <a:xfrm>
            <a:off x="628650" y="1825624"/>
            <a:ext cx="7886700" cy="4736953"/>
          </a:xfrm>
        </p:spPr>
        <p:txBody>
          <a:bodyPr>
            <a:normAutofit fontScale="85000" lnSpcReduction="20000"/>
          </a:bodyPr>
          <a:lstStyle/>
          <a:p>
            <a:pPr>
              <a:lnSpc>
                <a:spcPct val="110000"/>
              </a:lnSpc>
            </a:pPr>
            <a:r>
              <a:rPr lang="zh-CN" altLang="en-US" dirty="0"/>
              <a:t>目标</a:t>
            </a:r>
            <a:endParaRPr lang="en-US" altLang="zh-CN" dirty="0"/>
          </a:p>
          <a:p>
            <a:pPr lvl="1">
              <a:lnSpc>
                <a:spcPct val="110000"/>
              </a:lnSpc>
            </a:pPr>
            <a:r>
              <a:rPr lang="zh-CN" altLang="en-US" dirty="0"/>
              <a:t>分析大规模图的历史演化数据。</a:t>
            </a:r>
            <a:endParaRPr lang="en-US" altLang="zh-CN" dirty="0"/>
          </a:p>
          <a:p>
            <a:pPr>
              <a:lnSpc>
                <a:spcPct val="110000"/>
              </a:lnSpc>
            </a:pPr>
            <a:r>
              <a:rPr lang="zh-CN" altLang="en-US" dirty="0"/>
              <a:t>工作</a:t>
            </a:r>
            <a:endParaRPr lang="en-US" altLang="zh-CN" dirty="0"/>
          </a:p>
          <a:p>
            <a:pPr lvl="1">
              <a:lnSpc>
                <a:spcPct val="110000"/>
              </a:lnSpc>
            </a:pPr>
            <a:r>
              <a:rPr lang="zh-CN" altLang="en-US" dirty="0"/>
              <a:t>可管理历史数据的分布式图系统。</a:t>
            </a:r>
            <a:endParaRPr lang="en-US" altLang="zh-CN" dirty="0"/>
          </a:p>
          <a:p>
            <a:pPr>
              <a:lnSpc>
                <a:spcPct val="110000"/>
              </a:lnSpc>
            </a:pPr>
            <a:r>
              <a:rPr lang="zh-CN" altLang="en-US" dirty="0"/>
              <a:t>主要贡献点</a:t>
            </a:r>
            <a:endParaRPr lang="en-US" altLang="zh-CN" dirty="0"/>
          </a:p>
          <a:p>
            <a:pPr lvl="1">
              <a:lnSpc>
                <a:spcPct val="110000"/>
              </a:lnSpc>
            </a:pPr>
            <a:r>
              <a:rPr lang="zh-CN" altLang="en-US" dirty="0"/>
              <a:t>提出了一种分布式的时态图索引结构来加速</a:t>
            </a:r>
            <a:r>
              <a:rPr lang="en-US" altLang="zh-CN" dirty="0"/>
              <a:t>snapshot</a:t>
            </a:r>
            <a:r>
              <a:rPr lang="zh-CN" altLang="en-US" dirty="0"/>
              <a:t>查询，并支持并行化处理。</a:t>
            </a:r>
            <a:endParaRPr lang="en-US" altLang="zh-CN" dirty="0"/>
          </a:p>
          <a:p>
            <a:pPr lvl="1">
              <a:lnSpc>
                <a:spcPct val="110000"/>
              </a:lnSpc>
            </a:pPr>
            <a:r>
              <a:rPr lang="zh-CN" altLang="en-US" dirty="0"/>
              <a:t>实现了一个</a:t>
            </a:r>
            <a:r>
              <a:rPr lang="en-US" altLang="zh-CN" dirty="0"/>
              <a:t>Spark</a:t>
            </a:r>
            <a:r>
              <a:rPr lang="zh-CN" altLang="en-US" dirty="0"/>
              <a:t>的库来表达复杂的时态查询（很多</a:t>
            </a:r>
            <a:r>
              <a:rPr lang="en-US" altLang="zh-CN" dirty="0"/>
              <a:t>operator</a:t>
            </a:r>
            <a:r>
              <a:rPr lang="zh-CN" altLang="en-US" dirty="0"/>
              <a:t>）</a:t>
            </a:r>
            <a:endParaRPr lang="en-US" altLang="zh-CN" dirty="0"/>
          </a:p>
          <a:p>
            <a:pPr>
              <a:lnSpc>
                <a:spcPct val="110000"/>
              </a:lnSpc>
            </a:pPr>
            <a:r>
              <a:rPr lang="zh-CN" altLang="en-US" dirty="0"/>
              <a:t>我的总结</a:t>
            </a:r>
            <a:endParaRPr lang="en-US" altLang="zh-CN" dirty="0"/>
          </a:p>
          <a:p>
            <a:pPr lvl="1">
              <a:lnSpc>
                <a:spcPct val="110000"/>
              </a:lnSpc>
            </a:pPr>
            <a:r>
              <a:rPr lang="zh-CN" altLang="en-US" dirty="0"/>
              <a:t>这个系统的主要贡献点是在</a:t>
            </a:r>
            <a:r>
              <a:rPr lang="en-US" altLang="zh-CN" dirty="0"/>
              <a:t>Access structure</a:t>
            </a:r>
            <a:r>
              <a:rPr lang="zh-CN" altLang="en-US" dirty="0"/>
              <a:t>方面</a:t>
            </a:r>
            <a:endParaRPr lang="en-US" altLang="zh-CN" dirty="0"/>
          </a:p>
          <a:p>
            <a:pPr lvl="1">
              <a:lnSpc>
                <a:spcPct val="110000"/>
              </a:lnSpc>
            </a:pPr>
            <a:r>
              <a:rPr lang="zh-CN" altLang="en-US" dirty="0"/>
              <a:t>偏重分析非管理（不支持</a:t>
            </a:r>
            <a:r>
              <a:rPr lang="en-US" altLang="zh-CN" dirty="0"/>
              <a:t>ACID</a:t>
            </a:r>
            <a:r>
              <a:rPr lang="zh-CN" altLang="en-US" dirty="0"/>
              <a:t>）</a:t>
            </a:r>
            <a:endParaRPr lang="en-US" altLang="zh-CN" dirty="0"/>
          </a:p>
          <a:p>
            <a:pPr lvl="1">
              <a:lnSpc>
                <a:spcPct val="110000"/>
              </a:lnSpc>
            </a:pPr>
            <a:r>
              <a:rPr lang="zh-CN" altLang="en-US" dirty="0"/>
              <a:t>关注图的结构变化而非属性变化</a:t>
            </a:r>
            <a:endParaRPr lang="en-US" altLang="zh-CN" dirty="0"/>
          </a:p>
          <a:p>
            <a:pPr lvl="1">
              <a:lnSpc>
                <a:spcPct val="110000"/>
              </a:lnSpc>
            </a:pPr>
            <a:endParaRPr lang="en-US" altLang="zh-CN" dirty="0"/>
          </a:p>
          <a:p>
            <a:pPr lvl="1">
              <a:lnSpc>
                <a:spcPct val="110000"/>
              </a:lnSpc>
            </a:pPr>
            <a:endParaRPr lang="zh-CN" altLang="en-US" dirty="0"/>
          </a:p>
        </p:txBody>
      </p:sp>
    </p:spTree>
    <p:extLst>
      <p:ext uri="{BB962C8B-B14F-4D97-AF65-F5344CB8AC3E}">
        <p14:creationId xmlns:p14="http://schemas.microsoft.com/office/powerpoint/2010/main" val="18570694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4CC6DBB-F7C1-4762-81AB-115BA82C4253}"/>
              </a:ext>
            </a:extLst>
          </p:cNvPr>
          <p:cNvSpPr>
            <a:spLocks noGrp="1"/>
          </p:cNvSpPr>
          <p:nvPr>
            <p:ph type="title"/>
          </p:nvPr>
        </p:nvSpPr>
        <p:spPr>
          <a:xfrm>
            <a:off x="628650" y="365127"/>
            <a:ext cx="7886700" cy="830628"/>
          </a:xfrm>
        </p:spPr>
        <p:txBody>
          <a:bodyPr/>
          <a:lstStyle/>
          <a:p>
            <a:r>
              <a:rPr lang="en-US" altLang="zh-CN" dirty="0"/>
              <a:t>G*</a:t>
            </a:r>
            <a:endParaRPr lang="zh-CN" altLang="en-US" dirty="0"/>
          </a:p>
        </p:txBody>
      </p:sp>
      <p:sp>
        <p:nvSpPr>
          <p:cNvPr id="3" name="內容版面配置區 2">
            <a:extLst>
              <a:ext uri="{FF2B5EF4-FFF2-40B4-BE49-F238E27FC236}">
                <a16:creationId xmlns:a16="http://schemas.microsoft.com/office/drawing/2014/main" id="{DC1CA029-6B58-471F-A1E5-FBF7D0006758}"/>
              </a:ext>
            </a:extLst>
          </p:cNvPr>
          <p:cNvSpPr>
            <a:spLocks noGrp="1"/>
          </p:cNvSpPr>
          <p:nvPr>
            <p:ph idx="1"/>
          </p:nvPr>
        </p:nvSpPr>
        <p:spPr>
          <a:xfrm>
            <a:off x="628650" y="1357532"/>
            <a:ext cx="8142556" cy="5135341"/>
          </a:xfrm>
        </p:spPr>
        <p:txBody>
          <a:bodyPr>
            <a:normAutofit fontScale="92500" lnSpcReduction="20000"/>
          </a:bodyPr>
          <a:lstStyle/>
          <a:p>
            <a:pPr>
              <a:lnSpc>
                <a:spcPct val="110000"/>
              </a:lnSpc>
            </a:pPr>
            <a:r>
              <a:rPr lang="zh-CN" altLang="en-US" dirty="0"/>
              <a:t>目标</a:t>
            </a:r>
            <a:endParaRPr lang="en-US" altLang="zh-CN" dirty="0"/>
          </a:p>
          <a:p>
            <a:pPr lvl="1">
              <a:lnSpc>
                <a:spcPct val="110000"/>
              </a:lnSpc>
            </a:pPr>
            <a:r>
              <a:rPr lang="zh-CN" altLang="en-US" dirty="0"/>
              <a:t>管理和分析大规模图数据。</a:t>
            </a:r>
            <a:endParaRPr lang="en-US" altLang="zh-CN" dirty="0"/>
          </a:p>
          <a:p>
            <a:pPr>
              <a:lnSpc>
                <a:spcPct val="110000"/>
              </a:lnSpc>
            </a:pPr>
            <a:r>
              <a:rPr lang="zh-CN" altLang="en-US" dirty="0"/>
              <a:t>工作</a:t>
            </a:r>
            <a:endParaRPr lang="en-US" altLang="zh-CN" dirty="0"/>
          </a:p>
          <a:p>
            <a:pPr lvl="1">
              <a:lnSpc>
                <a:spcPct val="110000"/>
              </a:lnSpc>
            </a:pPr>
            <a:r>
              <a:rPr lang="zh-CN" altLang="en-US" dirty="0"/>
              <a:t>做了一个分布式图</a:t>
            </a:r>
            <a:r>
              <a:rPr lang="en-US" altLang="zh-CN" dirty="0"/>
              <a:t>snapshot</a:t>
            </a:r>
            <a:r>
              <a:rPr lang="zh-CN" altLang="en-US" dirty="0"/>
              <a:t>的管理系统。</a:t>
            </a:r>
            <a:endParaRPr lang="en-US" altLang="zh-CN" dirty="0"/>
          </a:p>
          <a:p>
            <a:pPr>
              <a:lnSpc>
                <a:spcPct val="110000"/>
              </a:lnSpc>
            </a:pPr>
            <a:r>
              <a:rPr lang="en-US" altLang="zh-CN" dirty="0"/>
              <a:t>Contribution</a:t>
            </a:r>
          </a:p>
          <a:p>
            <a:pPr lvl="1">
              <a:lnSpc>
                <a:spcPct val="110000"/>
              </a:lnSpc>
            </a:pPr>
            <a:r>
              <a:rPr lang="zh-CN" altLang="en-US" dirty="0"/>
              <a:t>设计了可以在大规模</a:t>
            </a:r>
            <a:r>
              <a:rPr lang="en-US" altLang="zh-CN" dirty="0"/>
              <a:t>graph</a:t>
            </a:r>
            <a:r>
              <a:rPr lang="zh-CN" altLang="en-US" dirty="0"/>
              <a:t>集合上并行执行复杂查询的系统</a:t>
            </a:r>
            <a:endParaRPr lang="en-US" altLang="zh-CN" dirty="0"/>
          </a:p>
          <a:p>
            <a:pPr lvl="1">
              <a:lnSpc>
                <a:spcPct val="110000"/>
              </a:lnSpc>
            </a:pPr>
            <a:r>
              <a:rPr lang="zh-CN" altLang="en-US" dirty="0"/>
              <a:t>分布式存储和索引大规模</a:t>
            </a:r>
            <a:r>
              <a:rPr lang="en-US" altLang="zh-CN" dirty="0"/>
              <a:t>graph</a:t>
            </a:r>
          </a:p>
          <a:p>
            <a:pPr lvl="1">
              <a:lnSpc>
                <a:spcPct val="110000"/>
              </a:lnSpc>
            </a:pPr>
            <a:r>
              <a:rPr lang="zh-CN" altLang="en-US" dirty="0"/>
              <a:t>通过共享计算结果加速</a:t>
            </a:r>
            <a:r>
              <a:rPr lang="en-US" altLang="zh-CN" dirty="0"/>
              <a:t>graph</a:t>
            </a:r>
            <a:r>
              <a:rPr lang="zh-CN" altLang="en-US" dirty="0"/>
              <a:t>集合上的运算</a:t>
            </a:r>
            <a:endParaRPr lang="en-US" altLang="zh-CN" dirty="0"/>
          </a:p>
          <a:p>
            <a:pPr>
              <a:lnSpc>
                <a:spcPct val="110000"/>
              </a:lnSpc>
            </a:pPr>
            <a:r>
              <a:rPr lang="zh-CN" altLang="en-US" dirty="0"/>
              <a:t>我的总结</a:t>
            </a:r>
            <a:endParaRPr lang="en-US" altLang="zh-CN" dirty="0"/>
          </a:p>
          <a:p>
            <a:pPr lvl="1">
              <a:lnSpc>
                <a:spcPct val="110000"/>
              </a:lnSpc>
            </a:pPr>
            <a:r>
              <a:rPr lang="zh-CN" altLang="en-US" dirty="0"/>
              <a:t>总体贡献并不强（考虑前面已经有类似系统）</a:t>
            </a:r>
            <a:endParaRPr lang="en-US" altLang="zh-CN" dirty="0"/>
          </a:p>
          <a:p>
            <a:pPr lvl="1">
              <a:lnSpc>
                <a:spcPct val="110000"/>
              </a:lnSpc>
            </a:pPr>
            <a:r>
              <a:rPr lang="zh-CN" altLang="en-US" dirty="0"/>
              <a:t>偏重分析非管理（不支持</a:t>
            </a:r>
            <a:r>
              <a:rPr lang="en-US" altLang="zh-CN" dirty="0"/>
              <a:t>ACID</a:t>
            </a:r>
            <a:r>
              <a:rPr lang="zh-CN" altLang="en-US" dirty="0"/>
              <a:t>）</a:t>
            </a:r>
            <a:endParaRPr lang="en-US" altLang="zh-CN" dirty="0"/>
          </a:p>
          <a:p>
            <a:pPr lvl="1">
              <a:lnSpc>
                <a:spcPct val="110000"/>
              </a:lnSpc>
            </a:pPr>
            <a:r>
              <a:rPr lang="zh-CN" altLang="en-US" dirty="0"/>
              <a:t>关注图的结构变化而非属性变化</a:t>
            </a:r>
            <a:endParaRPr lang="en-US" altLang="zh-CN" dirty="0"/>
          </a:p>
        </p:txBody>
      </p:sp>
    </p:spTree>
    <p:extLst>
      <p:ext uri="{BB962C8B-B14F-4D97-AF65-F5344CB8AC3E}">
        <p14:creationId xmlns:p14="http://schemas.microsoft.com/office/powerpoint/2010/main" val="22049031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8A330F7-0F9F-44D9-AB46-496413CAE295}"/>
              </a:ext>
            </a:extLst>
          </p:cNvPr>
          <p:cNvSpPr>
            <a:spLocks noGrp="1"/>
          </p:cNvSpPr>
          <p:nvPr>
            <p:ph type="title"/>
          </p:nvPr>
        </p:nvSpPr>
        <p:spPr>
          <a:xfrm>
            <a:off x="628650" y="365126"/>
            <a:ext cx="7886700" cy="675883"/>
          </a:xfrm>
        </p:spPr>
        <p:txBody>
          <a:bodyPr>
            <a:normAutofit fontScale="90000"/>
          </a:bodyPr>
          <a:lstStyle/>
          <a:p>
            <a:r>
              <a:rPr lang="zh-CN" altLang="en-US" dirty="0"/>
              <a:t>现有系统情况的简要总结</a:t>
            </a:r>
          </a:p>
        </p:txBody>
      </p:sp>
      <p:sp>
        <p:nvSpPr>
          <p:cNvPr id="9" name="內容版面配置區 8">
            <a:extLst>
              <a:ext uri="{FF2B5EF4-FFF2-40B4-BE49-F238E27FC236}">
                <a16:creationId xmlns:a16="http://schemas.microsoft.com/office/drawing/2014/main" id="{B3178C34-7D7D-4977-8154-F06A8677BD2B}"/>
              </a:ext>
            </a:extLst>
          </p:cNvPr>
          <p:cNvSpPr>
            <a:spLocks noGrp="1"/>
          </p:cNvSpPr>
          <p:nvPr>
            <p:ph idx="1"/>
          </p:nvPr>
        </p:nvSpPr>
        <p:spPr>
          <a:xfrm>
            <a:off x="628650" y="984739"/>
            <a:ext cx="7886700" cy="5873262"/>
          </a:xfrm>
        </p:spPr>
        <p:txBody>
          <a:bodyPr>
            <a:normAutofit fontScale="85000" lnSpcReduction="20000"/>
          </a:bodyPr>
          <a:lstStyle/>
          <a:p>
            <a:pPr>
              <a:lnSpc>
                <a:spcPct val="120000"/>
              </a:lnSpc>
            </a:pPr>
            <a:r>
              <a:rPr lang="zh-CN" altLang="en-US" dirty="0"/>
              <a:t>现有时态图系统</a:t>
            </a:r>
            <a:endParaRPr lang="en-US" altLang="zh-CN" dirty="0"/>
          </a:p>
          <a:p>
            <a:pPr lvl="1">
              <a:lnSpc>
                <a:spcPct val="120000"/>
              </a:lnSpc>
            </a:pPr>
            <a:r>
              <a:rPr lang="zh-CN" altLang="en-US" dirty="0"/>
              <a:t>偏重数据分析而非数据管理</a:t>
            </a:r>
            <a:endParaRPr lang="en-US" altLang="zh-CN" dirty="0"/>
          </a:p>
          <a:p>
            <a:pPr lvl="2">
              <a:lnSpc>
                <a:spcPct val="120000"/>
              </a:lnSpc>
            </a:pPr>
            <a:r>
              <a:rPr lang="zh-CN" altLang="en-US" dirty="0"/>
              <a:t>均不支持事务及</a:t>
            </a:r>
            <a:r>
              <a:rPr lang="en-US" altLang="zh-CN" dirty="0"/>
              <a:t>ACID</a:t>
            </a:r>
          </a:p>
          <a:p>
            <a:pPr lvl="1">
              <a:lnSpc>
                <a:spcPct val="120000"/>
              </a:lnSpc>
            </a:pPr>
            <a:r>
              <a:rPr lang="zh-CN" altLang="en-US" dirty="0"/>
              <a:t>关注图的结构变化而非属性变化</a:t>
            </a:r>
            <a:endParaRPr lang="en-US" altLang="zh-CN" dirty="0"/>
          </a:p>
          <a:p>
            <a:pPr lvl="2">
              <a:lnSpc>
                <a:spcPct val="120000"/>
              </a:lnSpc>
            </a:pPr>
            <a:r>
              <a:rPr lang="zh-CN" altLang="en-US" dirty="0"/>
              <a:t>因此也根本不会有</a:t>
            </a:r>
            <a:r>
              <a:rPr lang="en-US" altLang="zh-CN" dirty="0"/>
              <a:t>temporal value Aggregation</a:t>
            </a:r>
            <a:r>
              <a:rPr lang="zh-CN" altLang="en-US" dirty="0"/>
              <a:t>的查询需求</a:t>
            </a:r>
            <a:endParaRPr lang="en-US" altLang="zh-CN" dirty="0"/>
          </a:p>
          <a:p>
            <a:pPr lvl="1">
              <a:lnSpc>
                <a:spcPct val="120000"/>
              </a:lnSpc>
            </a:pPr>
            <a:r>
              <a:rPr lang="zh-CN" altLang="en-US" dirty="0"/>
              <a:t>支持的查询有限，主要针对</a:t>
            </a:r>
            <a:r>
              <a:rPr lang="en-US" altLang="zh-CN" dirty="0"/>
              <a:t>snapshot</a:t>
            </a:r>
            <a:r>
              <a:rPr lang="zh-CN" altLang="en-US" dirty="0"/>
              <a:t>查询优化</a:t>
            </a:r>
            <a:endParaRPr lang="en-US" altLang="zh-CN" dirty="0"/>
          </a:p>
          <a:p>
            <a:pPr lvl="2">
              <a:lnSpc>
                <a:spcPct val="120000"/>
              </a:lnSpc>
            </a:pPr>
            <a:r>
              <a:rPr lang="zh-CN" altLang="en-US" dirty="0"/>
              <a:t>均不支持带有</a:t>
            </a:r>
            <a:r>
              <a:rPr lang="en-US" altLang="zh-CN" dirty="0"/>
              <a:t>temporal predicate</a:t>
            </a:r>
            <a:r>
              <a:rPr lang="zh-CN" altLang="en-US" dirty="0"/>
              <a:t>的查询</a:t>
            </a:r>
            <a:endParaRPr lang="en-US" altLang="zh-CN" dirty="0"/>
          </a:p>
          <a:p>
            <a:pPr lvl="1">
              <a:lnSpc>
                <a:spcPct val="120000"/>
              </a:lnSpc>
            </a:pPr>
            <a:r>
              <a:rPr lang="zh-CN" altLang="en-US" dirty="0"/>
              <a:t>查询语言的支持</a:t>
            </a:r>
            <a:r>
              <a:rPr lang="en-US" altLang="zh-CN" dirty="0"/>
              <a:t>poorly</a:t>
            </a:r>
          </a:p>
          <a:p>
            <a:pPr lvl="2">
              <a:lnSpc>
                <a:spcPct val="120000"/>
              </a:lnSpc>
            </a:pPr>
            <a:r>
              <a:rPr lang="zh-CN" altLang="en-US" dirty="0"/>
              <a:t>只有</a:t>
            </a:r>
            <a:r>
              <a:rPr lang="en-US" altLang="zh-CN" dirty="0"/>
              <a:t>G*</a:t>
            </a:r>
            <a:r>
              <a:rPr lang="zh-CN" altLang="en-US" dirty="0"/>
              <a:t>提供了查询语言（命令式</a:t>
            </a:r>
            <a:r>
              <a:rPr lang="en-US" altLang="zh-CN" dirty="0"/>
              <a:t>+</a:t>
            </a:r>
            <a:r>
              <a:rPr lang="zh-CN" altLang="en-US" dirty="0"/>
              <a:t>声明式）</a:t>
            </a:r>
            <a:endParaRPr lang="en-US" altLang="zh-CN" dirty="0"/>
          </a:p>
          <a:p>
            <a:pPr lvl="3">
              <a:lnSpc>
                <a:spcPct val="120000"/>
              </a:lnSpc>
            </a:pPr>
            <a:r>
              <a:rPr lang="zh-CN" altLang="en-US" dirty="0"/>
              <a:t>声明式的只是简单翻译成命令式，没有查询优化</a:t>
            </a:r>
            <a:endParaRPr lang="en-US" altLang="zh-CN" dirty="0"/>
          </a:p>
          <a:p>
            <a:pPr lvl="2">
              <a:lnSpc>
                <a:spcPct val="120000"/>
              </a:lnSpc>
            </a:pPr>
            <a:r>
              <a:rPr lang="zh-CN" altLang="en-US" dirty="0"/>
              <a:t>其他系统只提供了</a:t>
            </a:r>
            <a:r>
              <a:rPr lang="en-US" altLang="zh-CN" dirty="0"/>
              <a:t>API</a:t>
            </a:r>
            <a:r>
              <a:rPr lang="zh-CN" altLang="en-US" dirty="0"/>
              <a:t>接口。</a:t>
            </a:r>
            <a:endParaRPr lang="en-US" altLang="zh-CN" dirty="0"/>
          </a:p>
          <a:p>
            <a:pPr>
              <a:lnSpc>
                <a:spcPct val="120000"/>
              </a:lnSpc>
            </a:pPr>
            <a:r>
              <a:rPr lang="en-US" altLang="zh-CN" dirty="0"/>
              <a:t>Our Contribution</a:t>
            </a:r>
          </a:p>
          <a:p>
            <a:pPr lvl="1">
              <a:lnSpc>
                <a:spcPct val="120000"/>
              </a:lnSpc>
            </a:pPr>
            <a:r>
              <a:rPr lang="zh-CN" altLang="en-US" dirty="0"/>
              <a:t>原生支持时态属性存储与管理（</a:t>
            </a:r>
            <a:r>
              <a:rPr lang="en-US" altLang="zh-CN" dirty="0"/>
              <a:t>ACID</a:t>
            </a:r>
            <a:r>
              <a:rPr lang="zh-CN" altLang="en-US" dirty="0"/>
              <a:t>）</a:t>
            </a:r>
            <a:endParaRPr lang="en-US" altLang="zh-CN" dirty="0"/>
          </a:p>
          <a:p>
            <a:pPr lvl="1">
              <a:lnSpc>
                <a:spcPct val="120000"/>
              </a:lnSpc>
            </a:pPr>
            <a:r>
              <a:rPr lang="zh-CN" altLang="en-US" dirty="0"/>
              <a:t>为属性快速变化进行优化</a:t>
            </a:r>
            <a:endParaRPr lang="en-US" altLang="zh-CN" dirty="0"/>
          </a:p>
          <a:p>
            <a:pPr lvl="1">
              <a:lnSpc>
                <a:spcPct val="120000"/>
              </a:lnSpc>
            </a:pPr>
            <a:r>
              <a:rPr lang="zh-CN" altLang="en-US" dirty="0"/>
              <a:t>提供</a:t>
            </a:r>
            <a:r>
              <a:rPr lang="en-US" altLang="zh-CN" dirty="0"/>
              <a:t>temporal predicate</a:t>
            </a:r>
            <a:r>
              <a:rPr lang="zh-CN" altLang="en-US" dirty="0"/>
              <a:t>查询（后面用索引加速）</a:t>
            </a:r>
            <a:endParaRPr lang="en-US" altLang="zh-CN" dirty="0"/>
          </a:p>
          <a:p>
            <a:pPr lvl="1">
              <a:lnSpc>
                <a:spcPct val="120000"/>
              </a:lnSpc>
            </a:pPr>
            <a:r>
              <a:rPr lang="zh-CN" altLang="en-US" dirty="0"/>
              <a:t>支持时态图的查询语言</a:t>
            </a:r>
            <a:endParaRPr lang="en-US" altLang="zh-CN" dirty="0"/>
          </a:p>
          <a:p>
            <a:pPr lvl="1">
              <a:lnSpc>
                <a:spcPct val="120000"/>
              </a:lnSpc>
            </a:pPr>
            <a:endParaRPr lang="en-US" altLang="zh-CN" dirty="0"/>
          </a:p>
        </p:txBody>
      </p:sp>
    </p:spTree>
    <p:extLst>
      <p:ext uri="{BB962C8B-B14F-4D97-AF65-F5344CB8AC3E}">
        <p14:creationId xmlns:p14="http://schemas.microsoft.com/office/powerpoint/2010/main" val="13098521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7"/>
            <a:ext cx="7886700" cy="879474"/>
          </a:xfrm>
        </p:spPr>
        <p:txBody>
          <a:bodyPr/>
          <a:lstStyle/>
          <a:p>
            <a:r>
              <a:rPr lang="zh-CN" altLang="en-US" dirty="0"/>
              <a:t>时态图查询索引技术</a:t>
            </a:r>
          </a:p>
        </p:txBody>
      </p:sp>
      <p:sp>
        <p:nvSpPr>
          <p:cNvPr id="3" name="内容占位符 2"/>
          <p:cNvSpPr>
            <a:spLocks noGrp="1"/>
          </p:cNvSpPr>
          <p:nvPr>
            <p:ph idx="1"/>
          </p:nvPr>
        </p:nvSpPr>
        <p:spPr>
          <a:xfrm>
            <a:off x="0" y="1244601"/>
            <a:ext cx="9144000" cy="4967067"/>
          </a:xfrm>
        </p:spPr>
        <p:txBody>
          <a:bodyPr>
            <a:normAutofit fontScale="92500" lnSpcReduction="10000"/>
          </a:bodyPr>
          <a:lstStyle/>
          <a:p>
            <a:pPr>
              <a:lnSpc>
                <a:spcPct val="100000"/>
              </a:lnSpc>
            </a:pPr>
            <a:r>
              <a:rPr lang="zh-CN" altLang="en-US" dirty="0"/>
              <a:t>目前</a:t>
            </a:r>
            <a:endParaRPr lang="en-US" altLang="zh-CN" dirty="0"/>
          </a:p>
          <a:p>
            <a:pPr lvl="1">
              <a:lnSpc>
                <a:spcPct val="100000"/>
              </a:lnSpc>
            </a:pPr>
            <a:r>
              <a:rPr lang="en-US" altLang="zh-CN" dirty="0"/>
              <a:t>Access Method</a:t>
            </a:r>
            <a:r>
              <a:rPr lang="zh-CN" altLang="en-US" dirty="0"/>
              <a:t>主要针对</a:t>
            </a:r>
            <a:r>
              <a:rPr lang="en-US" altLang="zh-CN" dirty="0"/>
              <a:t>snapshot</a:t>
            </a:r>
            <a:r>
              <a:rPr lang="zh-CN" altLang="en-US" dirty="0"/>
              <a:t>查询优化</a:t>
            </a:r>
            <a:endParaRPr lang="en-US" altLang="zh-CN" dirty="0"/>
          </a:p>
          <a:p>
            <a:pPr lvl="1">
              <a:lnSpc>
                <a:spcPct val="100000"/>
              </a:lnSpc>
            </a:pPr>
            <a:r>
              <a:rPr lang="zh-CN" altLang="en-US" dirty="0"/>
              <a:t>时态关系数据上的索引有大量研究工作</a:t>
            </a:r>
            <a:endParaRPr lang="en-US" altLang="zh-CN" dirty="0"/>
          </a:p>
          <a:p>
            <a:pPr lvl="2">
              <a:lnSpc>
                <a:spcPct val="100000"/>
              </a:lnSpc>
            </a:pPr>
            <a:r>
              <a:rPr lang="zh-CN" altLang="en-US" dirty="0">
                <a:solidFill>
                  <a:srgbClr val="FF0000"/>
                </a:solidFill>
              </a:rPr>
              <a:t>我的结论：很少能直接用于时态图</a:t>
            </a:r>
            <a:r>
              <a:rPr lang="en-US" altLang="zh-CN" dirty="0">
                <a:solidFill>
                  <a:srgbClr val="FF0000"/>
                </a:solidFill>
              </a:rPr>
              <a:t>&amp;</a:t>
            </a:r>
            <a:r>
              <a:rPr lang="zh-CN" altLang="en-US" dirty="0">
                <a:solidFill>
                  <a:srgbClr val="FF0000"/>
                </a:solidFill>
              </a:rPr>
              <a:t>时态属性</a:t>
            </a:r>
            <a:endParaRPr lang="en-US" altLang="zh-CN" dirty="0">
              <a:solidFill>
                <a:srgbClr val="FF0000"/>
              </a:solidFill>
            </a:endParaRPr>
          </a:p>
          <a:p>
            <a:pPr lvl="1">
              <a:lnSpc>
                <a:spcPct val="100000"/>
              </a:lnSpc>
            </a:pPr>
            <a:r>
              <a:rPr lang="zh-CN" altLang="en-US" dirty="0"/>
              <a:t>现有时态数据索引，按支持的查询可以分为三类 </a:t>
            </a:r>
            <a:r>
              <a:rPr lang="en-US" altLang="zh-CN" dirty="0"/>
              <a:t>[Salzberg,99]</a:t>
            </a:r>
          </a:p>
          <a:p>
            <a:pPr lvl="2">
              <a:lnSpc>
                <a:spcPct val="100000"/>
              </a:lnSpc>
            </a:pPr>
            <a:r>
              <a:rPr lang="en-US" altLang="zh-CN" b="1" dirty="0"/>
              <a:t>key</a:t>
            </a:r>
            <a:r>
              <a:rPr lang="zh-CN" altLang="en-US" dirty="0"/>
              <a:t>：</a:t>
            </a:r>
            <a:r>
              <a:rPr lang="en-US" altLang="zh-CN" dirty="0"/>
              <a:t> Reverse chaining</a:t>
            </a:r>
            <a:r>
              <a:rPr lang="zh-CN" altLang="en-US" dirty="0"/>
              <a:t>、</a:t>
            </a:r>
            <a:r>
              <a:rPr lang="en-US" altLang="zh-CN" dirty="0"/>
              <a:t>time sequence arrays</a:t>
            </a:r>
          </a:p>
          <a:p>
            <a:pPr lvl="2">
              <a:lnSpc>
                <a:spcPct val="100000"/>
              </a:lnSpc>
            </a:pPr>
            <a:r>
              <a:rPr lang="en-US" altLang="zh-CN" b="1" dirty="0"/>
              <a:t>time</a:t>
            </a:r>
          </a:p>
          <a:p>
            <a:pPr lvl="3">
              <a:lnSpc>
                <a:spcPct val="100000"/>
              </a:lnSpc>
            </a:pPr>
            <a:r>
              <a:rPr lang="en-US" altLang="zh-CN" dirty="0"/>
              <a:t>Snapshot index</a:t>
            </a:r>
            <a:r>
              <a:rPr lang="zh-CN" altLang="en-US" dirty="0"/>
              <a:t>、</a:t>
            </a:r>
            <a:r>
              <a:rPr lang="en-US" altLang="zh-CN" dirty="0"/>
              <a:t>Time index</a:t>
            </a:r>
            <a:r>
              <a:rPr lang="zh-CN" altLang="en-US" dirty="0"/>
              <a:t>、</a:t>
            </a:r>
            <a:r>
              <a:rPr lang="en-US" altLang="zh-CN" dirty="0"/>
              <a:t>Checkpoint index</a:t>
            </a:r>
            <a:r>
              <a:rPr lang="zh-CN" altLang="en-US" dirty="0"/>
              <a:t>、</a:t>
            </a:r>
            <a:r>
              <a:rPr lang="en-US" altLang="zh-CN" dirty="0"/>
              <a:t>Append Only Tree</a:t>
            </a:r>
          </a:p>
          <a:p>
            <a:pPr lvl="2">
              <a:lnSpc>
                <a:spcPct val="100000"/>
              </a:lnSpc>
            </a:pPr>
            <a:r>
              <a:rPr lang="en-US" altLang="zh-CN" b="1" dirty="0"/>
              <a:t>time-key</a:t>
            </a:r>
          </a:p>
          <a:p>
            <a:pPr lvl="3">
              <a:lnSpc>
                <a:spcPct val="100000"/>
              </a:lnSpc>
            </a:pPr>
            <a:r>
              <a:rPr lang="en-US" altLang="zh-CN" dirty="0"/>
              <a:t>R-Tree</a:t>
            </a:r>
            <a:r>
              <a:rPr lang="zh-CN" altLang="en-US" dirty="0"/>
              <a:t>、</a:t>
            </a:r>
            <a:r>
              <a:rPr lang="en-US" altLang="zh-CN" dirty="0"/>
              <a:t>Write Once B-Tree</a:t>
            </a:r>
            <a:r>
              <a:rPr lang="zh-CN" altLang="en-US" dirty="0"/>
              <a:t>、</a:t>
            </a:r>
            <a:r>
              <a:rPr lang="en-US" altLang="zh-CN" dirty="0"/>
              <a:t>Time-Split B-Tree</a:t>
            </a:r>
            <a:r>
              <a:rPr lang="zh-CN" altLang="en-US" dirty="0"/>
              <a:t>、</a:t>
            </a:r>
            <a:r>
              <a:rPr lang="en-US" altLang="zh-CN" dirty="0"/>
              <a:t>Multi-version B-Tree</a:t>
            </a:r>
            <a:r>
              <a:rPr lang="zh-CN" altLang="en-US" dirty="0"/>
              <a:t>、</a:t>
            </a:r>
            <a:endParaRPr lang="en-US" altLang="zh-CN" dirty="0"/>
          </a:p>
          <a:p>
            <a:pPr lvl="2">
              <a:lnSpc>
                <a:spcPct val="100000"/>
              </a:lnSpc>
            </a:pPr>
            <a:r>
              <a:rPr lang="zh-CN" altLang="en-US" dirty="0">
                <a:solidFill>
                  <a:srgbClr val="FF0000"/>
                </a:solidFill>
              </a:rPr>
              <a:t>时态图相比时态关系模型多了点</a:t>
            </a:r>
            <a:r>
              <a:rPr lang="en-US" altLang="zh-CN" dirty="0">
                <a:solidFill>
                  <a:srgbClr val="FF0000"/>
                </a:solidFill>
              </a:rPr>
              <a:t>/</a:t>
            </a:r>
            <a:r>
              <a:rPr lang="zh-CN" altLang="en-US" dirty="0">
                <a:solidFill>
                  <a:srgbClr val="FF0000"/>
                </a:solidFill>
              </a:rPr>
              <a:t>边的概念。</a:t>
            </a:r>
            <a:endParaRPr lang="en-US" altLang="zh-CN" dirty="0">
              <a:solidFill>
                <a:srgbClr val="FF0000"/>
              </a:solidFill>
            </a:endParaRPr>
          </a:p>
          <a:p>
            <a:pPr lvl="2">
              <a:lnSpc>
                <a:spcPct val="100000"/>
              </a:lnSpc>
            </a:pPr>
            <a:r>
              <a:rPr lang="zh-CN" altLang="en-US" dirty="0">
                <a:solidFill>
                  <a:srgbClr val="FF0000"/>
                </a:solidFill>
              </a:rPr>
              <a:t>故涉及点</a:t>
            </a:r>
            <a:r>
              <a:rPr lang="en-US" altLang="zh-CN" dirty="0">
                <a:solidFill>
                  <a:srgbClr val="FF0000"/>
                </a:solidFill>
              </a:rPr>
              <a:t>/</a:t>
            </a:r>
            <a:r>
              <a:rPr lang="zh-CN" altLang="en-US" dirty="0">
                <a:solidFill>
                  <a:srgbClr val="FF0000"/>
                </a:solidFill>
              </a:rPr>
              <a:t>边及属性的检索，至少是包含两个</a:t>
            </a:r>
            <a:r>
              <a:rPr lang="en-US" altLang="zh-CN" dirty="0">
                <a:solidFill>
                  <a:srgbClr val="FF0000"/>
                </a:solidFill>
              </a:rPr>
              <a:t>key</a:t>
            </a:r>
            <a:r>
              <a:rPr lang="zh-CN" altLang="en-US" dirty="0">
                <a:solidFill>
                  <a:srgbClr val="FF0000"/>
                </a:solidFill>
              </a:rPr>
              <a:t>的检索。</a:t>
            </a:r>
            <a:endParaRPr lang="en-US" altLang="zh-CN" dirty="0">
              <a:solidFill>
                <a:srgbClr val="FF0000"/>
              </a:solidFill>
            </a:endParaRPr>
          </a:p>
          <a:p>
            <a:pPr lvl="2">
              <a:lnSpc>
                <a:spcPct val="100000"/>
              </a:lnSpc>
            </a:pPr>
            <a:r>
              <a:rPr lang="en-US" altLang="zh-CN" b="1" dirty="0"/>
              <a:t>time-key1-key2</a:t>
            </a:r>
          </a:p>
          <a:p>
            <a:pPr lvl="2">
              <a:lnSpc>
                <a:spcPct val="100000"/>
              </a:lnSpc>
            </a:pPr>
            <a:r>
              <a:rPr lang="en-US" altLang="zh-CN" b="1" dirty="0"/>
              <a:t>time-key1-…-</a:t>
            </a:r>
            <a:r>
              <a:rPr lang="en-US" altLang="zh-CN" b="1" dirty="0" err="1"/>
              <a:t>keyN</a:t>
            </a:r>
            <a:endParaRPr lang="en-US" altLang="zh-CN" b="1" dirty="0"/>
          </a:p>
        </p:txBody>
      </p:sp>
      <p:sp>
        <p:nvSpPr>
          <p:cNvPr id="4" name="文字方塊 3">
            <a:extLst>
              <a:ext uri="{FF2B5EF4-FFF2-40B4-BE49-F238E27FC236}">
                <a16:creationId xmlns:a16="http://schemas.microsoft.com/office/drawing/2014/main" id="{1B3A32A5-8002-4D36-861D-31C9C19FE295}"/>
              </a:ext>
            </a:extLst>
          </p:cNvPr>
          <p:cNvSpPr txBox="1"/>
          <p:nvPr/>
        </p:nvSpPr>
        <p:spPr>
          <a:xfrm>
            <a:off x="0" y="6211669"/>
            <a:ext cx="8709051" cy="646331"/>
          </a:xfrm>
          <a:prstGeom prst="rect">
            <a:avLst/>
          </a:prstGeom>
          <a:noFill/>
        </p:spPr>
        <p:txBody>
          <a:bodyPr wrap="none" rtlCol="0">
            <a:spAutoFit/>
          </a:bodyPr>
          <a:lstStyle/>
          <a:p>
            <a:r>
              <a:rPr lang="en-US" altLang="zh-CN" sz="1200" dirty="0"/>
              <a:t>Betty </a:t>
            </a:r>
            <a:r>
              <a:rPr lang="en-US" altLang="zh-CN" sz="1200" b="1" dirty="0" err="1"/>
              <a:t>Salzberg</a:t>
            </a:r>
            <a:r>
              <a:rPr lang="en-US" altLang="zh-CN" sz="1200" dirty="0"/>
              <a:t>, </a:t>
            </a:r>
            <a:r>
              <a:rPr lang="en-US" altLang="zh-CN" sz="1200" dirty="0" err="1"/>
              <a:t>Vassilis</a:t>
            </a:r>
            <a:r>
              <a:rPr lang="en-US" altLang="zh-CN" sz="1200" dirty="0"/>
              <a:t> J. </a:t>
            </a:r>
            <a:r>
              <a:rPr lang="en-US" altLang="zh-CN" sz="1200" dirty="0" err="1"/>
              <a:t>Tsotras</a:t>
            </a:r>
            <a:r>
              <a:rPr lang="en-US" altLang="zh-CN" sz="1200" dirty="0"/>
              <a:t>: </a:t>
            </a:r>
            <a:r>
              <a:rPr lang="en-US" altLang="zh-CN" sz="1200" u="sng" dirty="0"/>
              <a:t>Comparison of Access Methods for Time-Evolving Data</a:t>
            </a:r>
            <a:r>
              <a:rPr lang="en-US" altLang="zh-CN" sz="1200" dirty="0"/>
              <a:t>. ACM Computing Surveys 31(2): 158–221. 1999.</a:t>
            </a:r>
          </a:p>
          <a:p>
            <a:r>
              <a:rPr lang="zh-CN" altLang="en-US" sz="1200" dirty="0"/>
              <a:t>这里面提的三类是</a:t>
            </a:r>
            <a:r>
              <a:rPr lang="en-US" altLang="zh-CN" sz="1200" dirty="0"/>
              <a:t>key</a:t>
            </a:r>
            <a:r>
              <a:rPr lang="zh-CN" altLang="en-US" sz="1200" dirty="0"/>
              <a:t>、</a:t>
            </a:r>
            <a:r>
              <a:rPr lang="en-US" altLang="zh-CN" sz="1200" dirty="0"/>
              <a:t>time</a:t>
            </a:r>
            <a:r>
              <a:rPr lang="zh-CN" altLang="en-US" sz="1200" dirty="0"/>
              <a:t>、</a:t>
            </a:r>
            <a:r>
              <a:rPr lang="en-US" altLang="zh-CN" sz="1200" dirty="0"/>
              <a:t>time-key</a:t>
            </a:r>
            <a:r>
              <a:rPr lang="zh-CN" altLang="en-US" sz="1200" dirty="0"/>
              <a:t>。</a:t>
            </a:r>
            <a:endParaRPr lang="en-US" altLang="zh-CN" sz="1200" dirty="0"/>
          </a:p>
          <a:p>
            <a:r>
              <a:rPr lang="zh-CN" altLang="en-US" sz="1200" dirty="0"/>
              <a:t>这里的</a:t>
            </a:r>
            <a:r>
              <a:rPr lang="en-US" altLang="zh-CN" sz="1200" dirty="0"/>
              <a:t>key</a:t>
            </a:r>
            <a:r>
              <a:rPr lang="zh-CN" altLang="en-US" sz="1200" dirty="0"/>
              <a:t>和</a:t>
            </a:r>
            <a:r>
              <a:rPr lang="en-US" altLang="zh-CN" sz="1200" dirty="0"/>
              <a:t>time</a:t>
            </a:r>
            <a:r>
              <a:rPr lang="zh-CN" altLang="en-US" sz="1200" dirty="0"/>
              <a:t>都指的是查询的输入参数。</a:t>
            </a:r>
            <a:r>
              <a:rPr lang="en-US" altLang="zh-CN" sz="1200" dirty="0"/>
              <a:t>key</a:t>
            </a:r>
            <a:r>
              <a:rPr lang="zh-CN" altLang="en-US" sz="1200" dirty="0"/>
              <a:t>表示一个非时间类型的检索字段。</a:t>
            </a:r>
            <a:r>
              <a:rPr lang="en-US" altLang="zh-CN" sz="1200" dirty="0"/>
              <a:t>time</a:t>
            </a:r>
            <a:r>
              <a:rPr lang="zh-CN" altLang="en-US" sz="1200" dirty="0"/>
              <a:t>表示一个（也是唯一的）时间字段</a:t>
            </a:r>
          </a:p>
        </p:txBody>
      </p:sp>
    </p:spTree>
    <p:extLst>
      <p:ext uri="{BB962C8B-B14F-4D97-AF65-F5344CB8AC3E}">
        <p14:creationId xmlns:p14="http://schemas.microsoft.com/office/powerpoint/2010/main" val="80260002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6"/>
            <a:ext cx="7886700" cy="696985"/>
          </a:xfrm>
        </p:spPr>
        <p:txBody>
          <a:bodyPr/>
          <a:lstStyle/>
          <a:p>
            <a:r>
              <a:rPr lang="zh-CN" altLang="en-US" dirty="0"/>
              <a:t>查询需求的一些例子（交通）</a:t>
            </a:r>
          </a:p>
        </p:txBody>
      </p:sp>
      <p:sp>
        <p:nvSpPr>
          <p:cNvPr id="3" name="内容占位符 2"/>
          <p:cNvSpPr>
            <a:spLocks noGrp="1"/>
          </p:cNvSpPr>
          <p:nvPr>
            <p:ph idx="1"/>
          </p:nvPr>
        </p:nvSpPr>
        <p:spPr>
          <a:xfrm>
            <a:off x="211015" y="1427871"/>
            <a:ext cx="8855613" cy="4749092"/>
          </a:xfrm>
        </p:spPr>
        <p:txBody>
          <a:bodyPr>
            <a:normAutofit/>
          </a:bodyPr>
          <a:lstStyle/>
          <a:p>
            <a:r>
              <a:rPr lang="en-US" altLang="zh-CN" dirty="0"/>
              <a:t>Time Point/Range Query</a:t>
            </a:r>
            <a:r>
              <a:rPr lang="zh-CN" altLang="en-US" dirty="0"/>
              <a:t>、</a:t>
            </a:r>
            <a:r>
              <a:rPr lang="en-US" altLang="zh-CN" dirty="0"/>
              <a:t>Projection</a:t>
            </a:r>
          </a:p>
          <a:p>
            <a:pPr lvl="1"/>
            <a:r>
              <a:rPr lang="en-US" altLang="zh-CN" dirty="0"/>
              <a:t>time + entity + property name </a:t>
            </a:r>
            <a:r>
              <a:rPr lang="en-US" altLang="zh-CN" dirty="0">
                <a:sym typeface="Wingdings" panose="05000000000000000000" pitchFamily="2" charset="2"/>
              </a:rPr>
              <a:t> property value</a:t>
            </a:r>
            <a:r>
              <a:rPr lang="zh-CN" altLang="en-US" dirty="0">
                <a:sym typeface="Wingdings" panose="05000000000000000000" pitchFamily="2" charset="2"/>
              </a:rPr>
              <a:t>（</a:t>
            </a:r>
            <a:r>
              <a:rPr lang="en-US" altLang="zh-CN" dirty="0">
                <a:sym typeface="Wingdings" panose="05000000000000000000" pitchFamily="2" charset="2"/>
              </a:rPr>
              <a:t>3 input</a:t>
            </a:r>
            <a:r>
              <a:rPr lang="zh-CN" altLang="en-US" dirty="0">
                <a:sym typeface="Wingdings" panose="05000000000000000000" pitchFamily="2" charset="2"/>
              </a:rPr>
              <a:t>）</a:t>
            </a:r>
            <a:endParaRPr lang="en-US" altLang="zh-CN" dirty="0"/>
          </a:p>
          <a:p>
            <a:r>
              <a:rPr lang="en-US" altLang="zh-CN" dirty="0"/>
              <a:t>Temporal Subgraph Matching</a:t>
            </a:r>
          </a:p>
          <a:p>
            <a:pPr lvl="1"/>
            <a:r>
              <a:rPr lang="en-US" altLang="zh-CN" dirty="0"/>
              <a:t>path pattern + </a:t>
            </a:r>
            <a:r>
              <a:rPr lang="en-US" altLang="zh-CN" u="sng" dirty="0"/>
              <a:t>temporal predicate</a:t>
            </a:r>
            <a:r>
              <a:rPr lang="en-US" altLang="zh-CN" dirty="0"/>
              <a:t> </a:t>
            </a:r>
            <a:r>
              <a:rPr lang="en-US" altLang="zh-CN" dirty="0">
                <a:sym typeface="Wingdings" panose="05000000000000000000" pitchFamily="2" charset="2"/>
              </a:rPr>
              <a:t> entity</a:t>
            </a:r>
          </a:p>
          <a:p>
            <a:pPr lvl="2"/>
            <a:r>
              <a:rPr lang="en-US" altLang="zh-CN" u="sng" dirty="0"/>
              <a:t>property name + property value + time</a:t>
            </a:r>
            <a:r>
              <a:rPr lang="zh-CN" altLang="en-US" dirty="0">
                <a:sym typeface="Wingdings" panose="05000000000000000000" pitchFamily="2" charset="2"/>
              </a:rPr>
              <a:t>（</a:t>
            </a:r>
            <a:r>
              <a:rPr lang="en-US" altLang="zh-CN" dirty="0">
                <a:sym typeface="Wingdings" panose="05000000000000000000" pitchFamily="2" charset="2"/>
              </a:rPr>
              <a:t>3 input</a:t>
            </a:r>
            <a:r>
              <a:rPr lang="zh-CN" altLang="en-US" dirty="0">
                <a:sym typeface="Wingdings" panose="05000000000000000000" pitchFamily="2" charset="2"/>
              </a:rPr>
              <a:t>）</a:t>
            </a:r>
            <a:endParaRPr lang="en-US" altLang="zh-CN" dirty="0">
              <a:sym typeface="Wingdings" panose="05000000000000000000" pitchFamily="2" charset="2"/>
            </a:endParaRPr>
          </a:p>
          <a:p>
            <a:pPr lvl="1"/>
            <a:r>
              <a:rPr lang="en-US" altLang="zh-CN" dirty="0"/>
              <a:t>entity + property name + </a:t>
            </a:r>
            <a:r>
              <a:rPr lang="en-US" altLang="zh-CN" dirty="0">
                <a:sym typeface="Wingdings" panose="05000000000000000000" pitchFamily="2" charset="2"/>
              </a:rPr>
              <a:t>property value  </a:t>
            </a:r>
            <a:r>
              <a:rPr lang="en-US" altLang="zh-CN" dirty="0"/>
              <a:t>time</a:t>
            </a:r>
            <a:r>
              <a:rPr lang="zh-CN" altLang="en-US" dirty="0">
                <a:sym typeface="Wingdings" panose="05000000000000000000" pitchFamily="2" charset="2"/>
              </a:rPr>
              <a:t>（</a:t>
            </a:r>
            <a:r>
              <a:rPr lang="en-US" altLang="zh-CN" dirty="0">
                <a:sym typeface="Wingdings" panose="05000000000000000000" pitchFamily="2" charset="2"/>
              </a:rPr>
              <a:t>3 input</a:t>
            </a:r>
            <a:r>
              <a:rPr lang="zh-CN" altLang="en-US" dirty="0">
                <a:sym typeface="Wingdings" panose="05000000000000000000" pitchFamily="2" charset="2"/>
              </a:rPr>
              <a:t>）</a:t>
            </a:r>
            <a:endParaRPr lang="en-US" altLang="zh-CN" dirty="0"/>
          </a:p>
          <a:p>
            <a:pPr lvl="1"/>
            <a:r>
              <a:rPr lang="zh-CN" altLang="en-US" dirty="0"/>
              <a:t>多属性联合的</a:t>
            </a:r>
            <a:r>
              <a:rPr lang="en-US" altLang="zh-CN" dirty="0"/>
              <a:t>temporal predicate = </a:t>
            </a:r>
            <a:r>
              <a:rPr lang="zh-CN" altLang="en-US" dirty="0"/>
              <a:t>（</a:t>
            </a:r>
            <a:r>
              <a:rPr lang="en-US" altLang="zh-CN" dirty="0"/>
              <a:t>2</a:t>
            </a:r>
            <a:r>
              <a:rPr lang="zh-CN" altLang="en-US" dirty="0"/>
              <a:t>*</a:t>
            </a:r>
            <a:r>
              <a:rPr lang="en-US" altLang="zh-CN" dirty="0"/>
              <a:t>N+1 input</a:t>
            </a:r>
            <a:r>
              <a:rPr lang="zh-CN" altLang="en-US" dirty="0"/>
              <a:t>？）</a:t>
            </a:r>
            <a:endParaRPr lang="en-US" altLang="zh-CN" dirty="0"/>
          </a:p>
          <a:p>
            <a:pPr lvl="2"/>
            <a:r>
              <a:rPr lang="en-US" altLang="zh-CN" dirty="0"/>
              <a:t>pname1 + value1 + pname2 + value2 + ……+ </a:t>
            </a:r>
            <a:r>
              <a:rPr lang="en-US" altLang="zh-CN" dirty="0" err="1"/>
              <a:t>pnameN</a:t>
            </a:r>
            <a:r>
              <a:rPr lang="en-US" altLang="zh-CN" dirty="0"/>
              <a:t> + </a:t>
            </a:r>
            <a:r>
              <a:rPr lang="en-US" altLang="zh-CN" dirty="0" err="1"/>
              <a:t>valueN</a:t>
            </a:r>
            <a:r>
              <a:rPr lang="en-US" altLang="zh-CN" dirty="0"/>
              <a:t> + time</a:t>
            </a:r>
          </a:p>
          <a:p>
            <a:pPr marL="914400" lvl="2" indent="0">
              <a:buNone/>
            </a:pPr>
            <a:endParaRPr lang="en-US" altLang="zh-CN" dirty="0"/>
          </a:p>
        </p:txBody>
      </p:sp>
    </p:spTree>
    <p:extLst>
      <p:ext uri="{BB962C8B-B14F-4D97-AF65-F5344CB8AC3E}">
        <p14:creationId xmlns:p14="http://schemas.microsoft.com/office/powerpoint/2010/main" val="29400295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28650" y="365126"/>
            <a:ext cx="7886700" cy="799305"/>
          </a:xfrm>
        </p:spPr>
        <p:txBody>
          <a:bodyPr>
            <a:normAutofit/>
          </a:bodyPr>
          <a:lstStyle/>
          <a:p>
            <a:r>
              <a:rPr lang="zh-CN" altLang="en-US" dirty="0"/>
              <a:t>现有时态图索引总结</a:t>
            </a:r>
          </a:p>
        </p:txBody>
      </p:sp>
      <p:sp>
        <p:nvSpPr>
          <p:cNvPr id="3" name="内容占位符 2"/>
          <p:cNvSpPr>
            <a:spLocks noGrp="1"/>
          </p:cNvSpPr>
          <p:nvPr>
            <p:ph idx="1"/>
          </p:nvPr>
        </p:nvSpPr>
        <p:spPr>
          <a:xfrm>
            <a:off x="628650" y="1164431"/>
            <a:ext cx="7886700" cy="5012532"/>
          </a:xfrm>
        </p:spPr>
        <p:txBody>
          <a:bodyPr/>
          <a:lstStyle/>
          <a:p>
            <a:pPr>
              <a:lnSpc>
                <a:spcPct val="100000"/>
              </a:lnSpc>
            </a:pPr>
            <a:r>
              <a:rPr lang="zh-CN" altLang="en-US" dirty="0"/>
              <a:t>现状</a:t>
            </a:r>
            <a:endParaRPr lang="en-US" altLang="zh-CN" dirty="0"/>
          </a:p>
          <a:p>
            <a:pPr lvl="1">
              <a:lnSpc>
                <a:spcPct val="100000"/>
              </a:lnSpc>
            </a:pPr>
            <a:r>
              <a:rPr lang="zh-CN" altLang="en-US" dirty="0"/>
              <a:t>针对时态关系数据的索引无法用于包含</a:t>
            </a:r>
            <a:r>
              <a:rPr lang="en-US" altLang="zh-CN" dirty="0"/>
              <a:t>temporal Subgraph matching</a:t>
            </a:r>
            <a:r>
              <a:rPr lang="zh-CN" altLang="en-US" dirty="0"/>
              <a:t>的时态图检索</a:t>
            </a:r>
            <a:endParaRPr lang="en-US" altLang="zh-CN" dirty="0"/>
          </a:p>
          <a:p>
            <a:pPr lvl="1">
              <a:lnSpc>
                <a:spcPct val="100000"/>
              </a:lnSpc>
            </a:pPr>
            <a:r>
              <a:rPr lang="zh-CN" altLang="en-US" dirty="0"/>
              <a:t>没有针对</a:t>
            </a:r>
            <a:r>
              <a:rPr lang="en-US" altLang="zh-CN" dirty="0"/>
              <a:t>temporal value aggregation</a:t>
            </a:r>
            <a:r>
              <a:rPr lang="zh-CN" altLang="en-US" dirty="0"/>
              <a:t>的索引</a:t>
            </a:r>
            <a:endParaRPr lang="en-US" altLang="zh-CN" dirty="0"/>
          </a:p>
          <a:p>
            <a:pPr>
              <a:lnSpc>
                <a:spcPct val="100000"/>
              </a:lnSpc>
            </a:pPr>
            <a:r>
              <a:rPr lang="en-US" altLang="zh-CN" dirty="0"/>
              <a:t>Our Contribution</a:t>
            </a:r>
          </a:p>
          <a:p>
            <a:pPr lvl="1">
              <a:lnSpc>
                <a:spcPct val="100000"/>
              </a:lnSpc>
            </a:pPr>
            <a:r>
              <a:rPr lang="zh-CN" altLang="en-US" dirty="0"/>
              <a:t>为时态图数据的</a:t>
            </a:r>
            <a:r>
              <a:rPr lang="en-US" altLang="zh-CN" dirty="0"/>
              <a:t>temporal Subgraph matching</a:t>
            </a:r>
            <a:r>
              <a:rPr lang="zh-CN" altLang="en-US" dirty="0"/>
              <a:t>检索及</a:t>
            </a:r>
            <a:r>
              <a:rPr lang="en-US" altLang="zh-CN" dirty="0"/>
              <a:t>temporal value aggregation</a:t>
            </a:r>
            <a:r>
              <a:rPr lang="zh-CN" altLang="en-US" dirty="0"/>
              <a:t>查询设计了索引。</a:t>
            </a:r>
            <a:endParaRPr lang="en-US" altLang="zh-CN" dirty="0"/>
          </a:p>
        </p:txBody>
      </p:sp>
    </p:spTree>
    <p:extLst>
      <p:ext uri="{BB962C8B-B14F-4D97-AF65-F5344CB8AC3E}">
        <p14:creationId xmlns:p14="http://schemas.microsoft.com/office/powerpoint/2010/main" val="111152801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6D87767-529B-48DB-B019-A0F45288508D}"/>
              </a:ext>
            </a:extLst>
          </p:cNvPr>
          <p:cNvSpPr>
            <a:spLocks noGrp="1"/>
          </p:cNvSpPr>
          <p:nvPr>
            <p:ph type="title"/>
          </p:nvPr>
        </p:nvSpPr>
        <p:spPr>
          <a:xfrm>
            <a:off x="628650" y="365127"/>
            <a:ext cx="7886700" cy="570376"/>
          </a:xfrm>
        </p:spPr>
        <p:txBody>
          <a:bodyPr>
            <a:normAutofit fontScale="90000"/>
          </a:bodyPr>
          <a:lstStyle/>
          <a:p>
            <a:r>
              <a:rPr lang="zh-CN" altLang="en-US" dirty="0"/>
              <a:t>时态图查询语言</a:t>
            </a:r>
          </a:p>
        </p:txBody>
      </p:sp>
      <p:sp>
        <p:nvSpPr>
          <p:cNvPr id="3" name="內容版面配置區 2">
            <a:extLst>
              <a:ext uri="{FF2B5EF4-FFF2-40B4-BE49-F238E27FC236}">
                <a16:creationId xmlns:a16="http://schemas.microsoft.com/office/drawing/2014/main" id="{1EFB0B5D-618D-4220-A254-0A51E075C0EB}"/>
              </a:ext>
            </a:extLst>
          </p:cNvPr>
          <p:cNvSpPr>
            <a:spLocks noGrp="1"/>
          </p:cNvSpPr>
          <p:nvPr>
            <p:ph idx="1"/>
          </p:nvPr>
        </p:nvSpPr>
        <p:spPr>
          <a:xfrm>
            <a:off x="628650" y="1406769"/>
            <a:ext cx="7886700" cy="4572000"/>
          </a:xfrm>
        </p:spPr>
        <p:txBody>
          <a:bodyPr>
            <a:normAutofit/>
          </a:bodyPr>
          <a:lstStyle/>
          <a:p>
            <a:r>
              <a:rPr lang="en-US" altLang="zh-CN" dirty="0"/>
              <a:t>Nepal </a:t>
            </a:r>
            <a:r>
              <a:rPr lang="en-US" altLang="zh-CN" sz="1600" dirty="0"/>
              <a:t>[Johnson, Sigmod’16]</a:t>
            </a:r>
          </a:p>
          <a:p>
            <a:pPr lvl="1"/>
            <a:r>
              <a:rPr lang="zh-CN" altLang="en-US" dirty="0"/>
              <a:t>支持</a:t>
            </a:r>
            <a:r>
              <a:rPr lang="en-US" altLang="zh-CN" dirty="0"/>
              <a:t>time point/range</a:t>
            </a:r>
            <a:r>
              <a:rPr lang="zh-CN" altLang="en-US" dirty="0"/>
              <a:t>操作。</a:t>
            </a:r>
            <a:endParaRPr lang="en-US" altLang="zh-CN" dirty="0"/>
          </a:p>
          <a:p>
            <a:r>
              <a:rPr lang="en-US" altLang="zh-CN" dirty="0"/>
              <a:t>TEG-QL </a:t>
            </a:r>
            <a:r>
              <a:rPr lang="en-US" altLang="zh-CN" sz="1800" dirty="0"/>
              <a:t>[Campos, AMW’16]</a:t>
            </a:r>
          </a:p>
          <a:p>
            <a:pPr lvl="1"/>
            <a:r>
              <a:rPr lang="zh-CN" altLang="en-US" sz="1400" dirty="0"/>
              <a:t>编译为</a:t>
            </a:r>
            <a:r>
              <a:rPr lang="en-US" altLang="zh-CN" sz="1400" dirty="0"/>
              <a:t>Cypher</a:t>
            </a:r>
            <a:r>
              <a:rPr lang="zh-CN" altLang="en-US" sz="1400" dirty="0"/>
              <a:t>执行。整体的思路是时态图转换为静态图表示。</a:t>
            </a:r>
            <a:endParaRPr lang="en-US" altLang="zh-CN" sz="1400" dirty="0"/>
          </a:p>
          <a:p>
            <a:r>
              <a:rPr lang="en-US" altLang="zh-CN" dirty="0"/>
              <a:t>Gremlin Time Machine </a:t>
            </a:r>
            <a:r>
              <a:rPr lang="en-US" altLang="zh-CN" sz="1800" dirty="0"/>
              <a:t>[Rodriguez,2016]</a:t>
            </a:r>
          </a:p>
          <a:p>
            <a:pPr lvl="1"/>
            <a:r>
              <a:rPr lang="zh-CN" altLang="en-US" sz="1400" dirty="0"/>
              <a:t>通过支持‘</a:t>
            </a:r>
            <a:r>
              <a:rPr lang="en-US" altLang="zh-CN" sz="1400" dirty="0"/>
              <a:t>property</a:t>
            </a:r>
            <a:r>
              <a:rPr lang="zh-CN" altLang="en-US" sz="1400" dirty="0"/>
              <a:t>的</a:t>
            </a:r>
            <a:r>
              <a:rPr lang="en-US" altLang="zh-CN" sz="1400" dirty="0"/>
              <a:t>property</a:t>
            </a:r>
            <a:r>
              <a:rPr lang="zh-CN" altLang="en-US" sz="1400" dirty="0"/>
              <a:t>’机制来支持为属性设定</a:t>
            </a:r>
            <a:r>
              <a:rPr lang="en-US" altLang="zh-CN" sz="1400" dirty="0"/>
              <a:t>valid time</a:t>
            </a:r>
          </a:p>
          <a:p>
            <a:r>
              <a:rPr lang="zh-CN" altLang="en-US" dirty="0"/>
              <a:t>总结</a:t>
            </a:r>
            <a:endParaRPr lang="en-US" altLang="zh-CN" dirty="0"/>
          </a:p>
          <a:p>
            <a:pPr lvl="1"/>
            <a:r>
              <a:rPr lang="zh-CN" altLang="en-US" dirty="0"/>
              <a:t>都不支持</a:t>
            </a:r>
            <a:r>
              <a:rPr lang="en-US" altLang="zh-CN" dirty="0"/>
              <a:t>temporal predicate</a:t>
            </a:r>
            <a:r>
              <a:rPr lang="zh-CN" altLang="en-US" dirty="0"/>
              <a:t>操作</a:t>
            </a:r>
          </a:p>
        </p:txBody>
      </p:sp>
      <p:sp>
        <p:nvSpPr>
          <p:cNvPr id="4" name="文字方塊 3">
            <a:extLst>
              <a:ext uri="{FF2B5EF4-FFF2-40B4-BE49-F238E27FC236}">
                <a16:creationId xmlns:a16="http://schemas.microsoft.com/office/drawing/2014/main" id="{C0BD2E40-203F-458C-B7F7-916EF42EE7C2}"/>
              </a:ext>
            </a:extLst>
          </p:cNvPr>
          <p:cNvSpPr txBox="1"/>
          <p:nvPr/>
        </p:nvSpPr>
        <p:spPr>
          <a:xfrm>
            <a:off x="0" y="6287647"/>
            <a:ext cx="9316974" cy="577081"/>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pPr marL="285750" indent="-285750">
              <a:buFont typeface="Wingdings" panose="05000000000000000000" pitchFamily="2" charset="2"/>
              <a:buChar char="l"/>
            </a:pPr>
            <a:r>
              <a:rPr lang="en-US" altLang="zh-CN" sz="1050" dirty="0"/>
              <a:t>Theodore </a:t>
            </a:r>
            <a:r>
              <a:rPr lang="en-US" altLang="zh-CN" sz="1050" b="1" dirty="0"/>
              <a:t>Johnson</a:t>
            </a:r>
            <a:r>
              <a:rPr lang="en-US" altLang="zh-CN" sz="1050" dirty="0"/>
              <a:t>, </a:t>
            </a:r>
            <a:r>
              <a:rPr lang="en-US" altLang="zh-CN" sz="1050" dirty="0" err="1"/>
              <a:t>Yaron</a:t>
            </a:r>
            <a:r>
              <a:rPr lang="en-US" altLang="zh-CN" sz="1050" dirty="0"/>
              <a:t> </a:t>
            </a:r>
            <a:r>
              <a:rPr lang="en-US" altLang="zh-CN" sz="1050" dirty="0" err="1"/>
              <a:t>Kanza</a:t>
            </a:r>
            <a:r>
              <a:rPr lang="en-US" altLang="zh-CN" sz="1050" dirty="0"/>
              <a:t>, </a:t>
            </a:r>
            <a:r>
              <a:rPr lang="en-US" altLang="zh-CN" sz="1050" dirty="0" err="1"/>
              <a:t>Laks</a:t>
            </a:r>
            <a:r>
              <a:rPr lang="en-US" altLang="zh-CN" sz="1050" dirty="0"/>
              <a:t> V. S. Lakshmanan, Vladislav </a:t>
            </a:r>
            <a:r>
              <a:rPr lang="en-US" altLang="zh-CN" sz="1050" dirty="0" err="1"/>
              <a:t>Shkapenyuk</a:t>
            </a:r>
            <a:r>
              <a:rPr lang="en-US" altLang="zh-CN" sz="1050" dirty="0"/>
              <a:t>: </a:t>
            </a:r>
            <a:r>
              <a:rPr lang="en-US" altLang="zh-CN" sz="1050" u="sng" dirty="0"/>
              <a:t>Nepal: A Path Query Language for Communication Networks</a:t>
            </a:r>
            <a:r>
              <a:rPr lang="en-US" altLang="zh-CN" sz="1050" dirty="0"/>
              <a:t>. NDA@SIGMOD 2016</a:t>
            </a:r>
          </a:p>
          <a:p>
            <a:pPr marL="285750" indent="-285750">
              <a:buFont typeface="Wingdings" panose="05000000000000000000" pitchFamily="2" charset="2"/>
              <a:buChar char="l"/>
            </a:pPr>
            <a:r>
              <a:rPr lang="en-US" altLang="zh-CN" sz="1050" dirty="0"/>
              <a:t>Alexander </a:t>
            </a:r>
            <a:r>
              <a:rPr lang="en-US" altLang="zh-CN" sz="1050" b="1" dirty="0"/>
              <a:t>Campos</a:t>
            </a:r>
            <a:r>
              <a:rPr lang="en-US" altLang="zh-CN" sz="1050" dirty="0"/>
              <a:t>, Jorge </a:t>
            </a:r>
            <a:r>
              <a:rPr lang="en-US" altLang="zh-CN" sz="1050" dirty="0" err="1"/>
              <a:t>Mozzino</a:t>
            </a:r>
            <a:r>
              <a:rPr lang="en-US" altLang="zh-CN" sz="1050" dirty="0"/>
              <a:t>, Alejandro A. </a:t>
            </a:r>
            <a:r>
              <a:rPr lang="en-US" altLang="zh-CN" sz="1050" dirty="0" err="1"/>
              <a:t>Vaisman</a:t>
            </a:r>
            <a:r>
              <a:rPr lang="en-US" altLang="zh-CN" sz="1050" dirty="0"/>
              <a:t>: </a:t>
            </a:r>
            <a:r>
              <a:rPr lang="en-US" altLang="zh-CN" sz="1050" u="sng" dirty="0"/>
              <a:t>Towards Temporal Graph Databases</a:t>
            </a:r>
            <a:r>
              <a:rPr lang="en-US" altLang="zh-CN" sz="1050" dirty="0"/>
              <a:t>. AMW 2016</a:t>
            </a:r>
          </a:p>
          <a:p>
            <a:pPr marL="285750" indent="-285750">
              <a:buFont typeface="Wingdings" panose="05000000000000000000" pitchFamily="2" charset="2"/>
              <a:buChar char="l"/>
            </a:pPr>
            <a:r>
              <a:rPr lang="en-US" altLang="zh-CN" sz="1050" dirty="0"/>
              <a:t>M. </a:t>
            </a:r>
            <a:r>
              <a:rPr lang="en-US" altLang="zh-CN" sz="1050" b="1" dirty="0"/>
              <a:t>Rodriguez</a:t>
            </a:r>
            <a:r>
              <a:rPr lang="en-US" altLang="zh-CN" sz="1050" dirty="0"/>
              <a:t>. </a:t>
            </a:r>
            <a:r>
              <a:rPr lang="en-US" altLang="zh-CN" sz="1050" u="sng" dirty="0"/>
              <a:t>Gremlin’s time Machine</a:t>
            </a:r>
            <a:r>
              <a:rPr lang="en-US" altLang="zh-CN" sz="1050" dirty="0"/>
              <a:t>, 2016. </a:t>
            </a:r>
            <a:r>
              <a:rPr lang="en-US" altLang="zh-CN" sz="1050" dirty="0">
                <a:hlinkClick r:id="rId2"/>
              </a:rPr>
              <a:t>https://www.datastax.com/dev/blog/gremlins-time-machine</a:t>
            </a:r>
            <a:endParaRPr lang="en-US" altLang="zh-CN" sz="1050" dirty="0"/>
          </a:p>
        </p:txBody>
      </p:sp>
    </p:spTree>
    <p:extLst>
      <p:ext uri="{BB962C8B-B14F-4D97-AF65-F5344CB8AC3E}">
        <p14:creationId xmlns:p14="http://schemas.microsoft.com/office/powerpoint/2010/main" val="239352941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006F6DE-FA51-459E-96FF-3E1AF3FA58C7}"/>
              </a:ext>
            </a:extLst>
          </p:cNvPr>
          <p:cNvSpPr>
            <a:spLocks noGrp="1"/>
          </p:cNvSpPr>
          <p:nvPr>
            <p:ph type="title"/>
          </p:nvPr>
        </p:nvSpPr>
        <p:spPr>
          <a:xfrm>
            <a:off x="628650" y="365127"/>
            <a:ext cx="7886700" cy="640714"/>
          </a:xfrm>
        </p:spPr>
        <p:txBody>
          <a:bodyPr>
            <a:normAutofit fontScale="90000"/>
          </a:bodyPr>
          <a:lstStyle/>
          <a:p>
            <a:r>
              <a:rPr lang="zh-CN" altLang="en-US" dirty="0"/>
              <a:t>一些术语的简单解释</a:t>
            </a:r>
          </a:p>
        </p:txBody>
      </p:sp>
      <p:sp>
        <p:nvSpPr>
          <p:cNvPr id="3" name="內容版面配置區 2">
            <a:extLst>
              <a:ext uri="{FF2B5EF4-FFF2-40B4-BE49-F238E27FC236}">
                <a16:creationId xmlns:a16="http://schemas.microsoft.com/office/drawing/2014/main" id="{2C817F86-84CC-4B26-B157-9DBE27C0ABBD}"/>
              </a:ext>
            </a:extLst>
          </p:cNvPr>
          <p:cNvSpPr>
            <a:spLocks noGrp="1"/>
          </p:cNvSpPr>
          <p:nvPr>
            <p:ph idx="1"/>
          </p:nvPr>
        </p:nvSpPr>
        <p:spPr/>
        <p:txBody>
          <a:bodyPr/>
          <a:lstStyle/>
          <a:p>
            <a:r>
              <a:rPr lang="en-US" altLang="zh-CN" dirty="0"/>
              <a:t>point based semantic</a:t>
            </a:r>
          </a:p>
          <a:p>
            <a:r>
              <a:rPr lang="en-US" altLang="zh-CN" dirty="0"/>
              <a:t>snapshot reducibility</a:t>
            </a:r>
          </a:p>
          <a:p>
            <a:pPr lvl="1"/>
            <a:r>
              <a:rPr lang="zh-CN" altLang="en-US" dirty="0"/>
              <a:t>对每个静态图上的查询结果，总可以构造一个时态图的查询返回相同的结果。</a:t>
            </a:r>
            <a:endParaRPr lang="en-US" altLang="zh-CN" dirty="0"/>
          </a:p>
          <a:p>
            <a:endParaRPr lang="zh-CN" altLang="en-US" dirty="0"/>
          </a:p>
        </p:txBody>
      </p:sp>
    </p:spTree>
    <p:extLst>
      <p:ext uri="{BB962C8B-B14F-4D97-AF65-F5344CB8AC3E}">
        <p14:creationId xmlns:p14="http://schemas.microsoft.com/office/powerpoint/2010/main" val="260176988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0" y="365127"/>
            <a:ext cx="7886700" cy="581357"/>
          </a:xfrm>
        </p:spPr>
        <p:txBody>
          <a:bodyPr>
            <a:normAutofit fontScale="90000"/>
          </a:bodyPr>
          <a:lstStyle/>
          <a:p>
            <a:r>
              <a:rPr lang="en-US" altLang="zh-CN" dirty="0"/>
              <a:t>Time domain </a:t>
            </a:r>
            <a:r>
              <a:rPr lang="en-US" altLang="zh-CN" sz="3200" dirty="0"/>
              <a:t>[Montanari,09]</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877527"/>
            <a:ext cx="9144000" cy="4788247"/>
          </a:xfrm>
        </p:spPr>
        <p:txBody>
          <a:bodyPr>
            <a:noAutofit/>
          </a:bodyPr>
          <a:lstStyle/>
          <a:p>
            <a:pPr>
              <a:lnSpc>
                <a:spcPct val="100000"/>
              </a:lnSpc>
              <a:spcBef>
                <a:spcPts val="0"/>
              </a:spcBef>
            </a:pPr>
            <a:r>
              <a:rPr lang="en-US" altLang="zh-CN" sz="1800" dirty="0"/>
              <a:t>In its full generality, a time domain can be defined as </a:t>
            </a:r>
            <a:r>
              <a:rPr lang="en-US" altLang="zh-CN" sz="1800" dirty="0">
                <a:solidFill>
                  <a:schemeClr val="accent5"/>
                </a:solidFill>
              </a:rPr>
              <a:t>a set of </a:t>
            </a:r>
            <a:r>
              <a:rPr lang="en-US" altLang="zh-CN" sz="1800" u="sng" dirty="0">
                <a:solidFill>
                  <a:schemeClr val="accent5"/>
                </a:solidFill>
              </a:rPr>
              <a:t>temporal individuals</a:t>
            </a:r>
            <a:r>
              <a:rPr lang="en-US" altLang="zh-CN" sz="1800" dirty="0">
                <a:solidFill>
                  <a:schemeClr val="accent5"/>
                </a:solidFill>
              </a:rPr>
              <a:t> connected by a set of </a:t>
            </a:r>
            <a:r>
              <a:rPr lang="en-US" altLang="zh-CN" sz="1800" u="sng" dirty="0">
                <a:solidFill>
                  <a:schemeClr val="accent5"/>
                </a:solidFill>
              </a:rPr>
              <a:t>temporal relations</a:t>
            </a:r>
            <a:r>
              <a:rPr lang="en-US" altLang="zh-CN" sz="1800" dirty="0"/>
              <a:t>. Different choices for the temporal individuals and/or the temporal relations give rise to different temporal ontologies. </a:t>
            </a:r>
          </a:p>
          <a:p>
            <a:pPr lvl="1">
              <a:lnSpc>
                <a:spcPct val="100000"/>
              </a:lnSpc>
              <a:spcBef>
                <a:spcPts val="0"/>
              </a:spcBef>
            </a:pPr>
            <a:r>
              <a:rPr lang="en-US" altLang="zh-CN" sz="1400" dirty="0"/>
              <a:t>In the database context, the most common temporal ontology takes </a:t>
            </a:r>
            <a:r>
              <a:rPr lang="en-US" altLang="zh-CN" sz="1400" u="sng" dirty="0">
                <a:solidFill>
                  <a:schemeClr val="accent5"/>
                </a:solidFill>
              </a:rPr>
              <a:t>time instants (equivalently, points or moments) as the temporal individuals</a:t>
            </a:r>
            <a:r>
              <a:rPr lang="en-US" altLang="zh-CN" sz="1400" dirty="0"/>
              <a:t> and </a:t>
            </a:r>
            <a:r>
              <a:rPr lang="en-US" altLang="zh-CN" sz="1400" u="sng" dirty="0">
                <a:solidFill>
                  <a:schemeClr val="accent5"/>
                </a:solidFill>
              </a:rPr>
              <a:t>a linear order over them as the (unique) temporal relation</a:t>
            </a:r>
            <a:r>
              <a:rPr lang="en-US" altLang="zh-CN" sz="1400" dirty="0"/>
              <a:t> [5]. In addition, one may distinguish between </a:t>
            </a:r>
            <a:r>
              <a:rPr lang="en-US" altLang="zh-CN" sz="1400" dirty="0">
                <a:solidFill>
                  <a:schemeClr val="accent5"/>
                </a:solidFill>
              </a:rPr>
              <a:t>discrete</a:t>
            </a:r>
            <a:r>
              <a:rPr lang="en-US" altLang="zh-CN" sz="1400" dirty="0"/>
              <a:t> and </a:t>
            </a:r>
            <a:r>
              <a:rPr lang="en-US" altLang="zh-CN" sz="1400" dirty="0">
                <a:solidFill>
                  <a:schemeClr val="accent5"/>
                </a:solidFill>
              </a:rPr>
              <a:t>dense</a:t>
            </a:r>
            <a:r>
              <a:rPr lang="en-US" altLang="zh-CN" sz="1400" dirty="0"/>
              <a:t>, possibly </a:t>
            </a:r>
            <a:r>
              <a:rPr lang="en-US" altLang="zh-CN" sz="1400" dirty="0">
                <a:solidFill>
                  <a:schemeClr val="accent5"/>
                </a:solidFill>
              </a:rPr>
              <a:t>continuous</a:t>
            </a:r>
            <a:r>
              <a:rPr lang="en-US" altLang="zh-CN" sz="1400" dirty="0"/>
              <a:t>, time domains and between </a:t>
            </a:r>
            <a:r>
              <a:rPr lang="en-US" altLang="zh-CN" sz="1400" dirty="0">
                <a:solidFill>
                  <a:schemeClr val="accent5"/>
                </a:solidFill>
              </a:rPr>
              <a:t>bounded</a:t>
            </a:r>
            <a:r>
              <a:rPr lang="en-US" altLang="zh-CN" sz="1400" dirty="0"/>
              <a:t> and </a:t>
            </a:r>
            <a:r>
              <a:rPr lang="en-US" altLang="zh-CN" sz="1400" dirty="0">
                <a:solidFill>
                  <a:schemeClr val="accent5"/>
                </a:solidFill>
              </a:rPr>
              <a:t>unbounded</a:t>
            </a:r>
            <a:r>
              <a:rPr lang="en-US" altLang="zh-CN" sz="1400" dirty="0"/>
              <a:t> time domains. In the discrete case, one may further consider whether the time domain is </a:t>
            </a:r>
            <a:r>
              <a:rPr lang="en-US" altLang="zh-CN" sz="1400" dirty="0">
                <a:solidFill>
                  <a:schemeClr val="accent5"/>
                </a:solidFill>
              </a:rPr>
              <a:t>finite or infinite</a:t>
            </a:r>
            <a:r>
              <a:rPr lang="en-US" altLang="zh-CN" sz="1400" dirty="0"/>
              <a:t> and, in the case of unbounded domains, one can differentiate between </a:t>
            </a:r>
            <a:r>
              <a:rPr lang="en-US" altLang="zh-CN" sz="1400" dirty="0">
                <a:solidFill>
                  <a:schemeClr val="accent5"/>
                </a:solidFill>
              </a:rPr>
              <a:t>left-bounded, right-bounded, and totally unbounded domains</a:t>
            </a:r>
            <a:r>
              <a:rPr lang="en-US" altLang="zh-CN" sz="1400" dirty="0"/>
              <a:t>. Moreover, besides linear time, one may consider </a:t>
            </a:r>
            <a:r>
              <a:rPr lang="en-US" altLang="zh-CN" sz="1400" dirty="0">
                <a:solidFill>
                  <a:schemeClr val="accent5"/>
                </a:solidFill>
              </a:rPr>
              <a:t>branching time</a:t>
            </a:r>
            <a:r>
              <a:rPr lang="en-US" altLang="zh-CN" sz="1400" dirty="0"/>
              <a:t>, where the linear order is replaced with a partial one (a tree or even a directed acyclic graph), or </a:t>
            </a:r>
            <a:r>
              <a:rPr lang="en-US" altLang="zh-CN" sz="1400" dirty="0">
                <a:solidFill>
                  <a:schemeClr val="accent5"/>
                </a:solidFill>
              </a:rPr>
              <a:t>circular time</a:t>
            </a:r>
            <a:r>
              <a:rPr lang="en-US" altLang="zh-CN" sz="1400" dirty="0"/>
              <a:t>, which can be used to represent temporal periodicity.</a:t>
            </a:r>
          </a:p>
          <a:p>
            <a:pPr lvl="1">
              <a:lnSpc>
                <a:spcPct val="100000"/>
              </a:lnSpc>
              <a:spcBef>
                <a:spcPts val="0"/>
              </a:spcBef>
            </a:pPr>
            <a:r>
              <a:rPr lang="en-US" altLang="zh-CN" sz="1400" dirty="0"/>
              <a:t>As for temporal individuals, time instants can be replaced with time intervals (equivalently, periods or anchored stretches of time) connected by (a subset of) Allen’s relations </a:t>
            </a:r>
            <a:r>
              <a:rPr lang="en-US" altLang="zh-CN" sz="1400" dirty="0">
                <a:solidFill>
                  <a:schemeClr val="accent5"/>
                </a:solidFill>
              </a:rPr>
              <a:t>before, meets, overlaps, starts, during, equal, and finishes</a:t>
            </a:r>
            <a:r>
              <a:rPr lang="en-US" altLang="zh-CN" sz="1400" dirty="0"/>
              <a:t>, and their inverses or suitable combinations [7]. As in the case of instant-based domains, one may distinguish between discrete and dense domains, bounded and unbounded domains, linear, branching, and circular domains, and so on.</a:t>
            </a:r>
          </a:p>
          <a:p>
            <a:pPr lvl="1">
              <a:lnSpc>
                <a:spcPct val="100000"/>
              </a:lnSpc>
              <a:spcBef>
                <a:spcPts val="0"/>
              </a:spcBef>
            </a:pPr>
            <a:r>
              <a:rPr lang="en-US" altLang="zh-CN" sz="1400" dirty="0"/>
              <a:t>Finally, as most temporal database applications deal with both qualitative and quantitative temporal aspects, instant-based time domains are usually assumed to be isomorphic to specific numerical structures, such as those of natural, integer, rational, and real numbers, or to fragments of them, while interval-based ones are obtained as suitable intervallic constructions over them. In such a way, time domains are endowed with </a:t>
            </a:r>
            <a:r>
              <a:rPr lang="en-US" altLang="zh-CN" sz="1400" i="1" dirty="0"/>
              <a:t>metrical features</a:t>
            </a:r>
            <a:r>
              <a:rPr lang="en-US" altLang="zh-CN" sz="1400" dirty="0"/>
              <a:t>.</a:t>
            </a:r>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5647651"/>
            <a:ext cx="9144000" cy="1200329"/>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sz="1200" dirty="0"/>
              <a:t>Ling </a:t>
            </a:r>
            <a:r>
              <a:rPr lang="en-US" altLang="zh-CN" sz="1200" b="1" dirty="0"/>
              <a:t>Liu</a:t>
            </a:r>
            <a:r>
              <a:rPr lang="en-US" altLang="zh-CN" sz="1200" dirty="0"/>
              <a:t>, M. Tamer </a:t>
            </a:r>
            <a:r>
              <a:rPr lang="en-US" altLang="zh-CN" sz="1200" dirty="0" err="1"/>
              <a:t>Zsu</a:t>
            </a:r>
            <a:r>
              <a:rPr lang="en-US" altLang="zh-CN" sz="1200" dirty="0"/>
              <a:t>: </a:t>
            </a:r>
            <a:r>
              <a:rPr lang="en-US" altLang="zh-CN" sz="1200" u="sng" dirty="0"/>
              <a:t>Encyclopedia of Database Systems</a:t>
            </a:r>
            <a:r>
              <a:rPr lang="en-US" altLang="zh-CN" sz="1200" dirty="0"/>
              <a:t>. 1st edition. Springer Publishing Company, Incorporated. 2009.</a:t>
            </a:r>
          </a:p>
          <a:p>
            <a:r>
              <a:rPr lang="en-US" altLang="zh-CN" sz="1200" b="1" dirty="0" err="1"/>
              <a:t>Montanari</a:t>
            </a:r>
            <a:r>
              <a:rPr lang="en-US" altLang="zh-CN" sz="1200" dirty="0"/>
              <a:t> A., </a:t>
            </a:r>
            <a:r>
              <a:rPr lang="en-US" altLang="zh-CN" sz="1200" dirty="0" err="1"/>
              <a:t>Chomicki</a:t>
            </a:r>
            <a:r>
              <a:rPr lang="en-US" altLang="zh-CN" sz="1200" dirty="0"/>
              <a:t> J. (2009) </a:t>
            </a:r>
            <a:r>
              <a:rPr lang="en-US" altLang="zh-CN" sz="1200" u="sng" dirty="0"/>
              <a:t>Time Domain</a:t>
            </a:r>
            <a:r>
              <a:rPr lang="en-US" altLang="zh-CN" sz="1200" dirty="0"/>
              <a:t>. In: LIU L., ÖZSU M.T. (eds) Encyclopedia of Database Systems. Springer, Boston, MA</a:t>
            </a:r>
          </a:p>
          <a:p>
            <a:r>
              <a:rPr lang="en-US" altLang="zh-CN" sz="1200" dirty="0"/>
              <a:t>[5] </a:t>
            </a:r>
            <a:r>
              <a:rPr lang="en-US" altLang="zh-CN" sz="1200" b="1" dirty="0" err="1"/>
              <a:t>Chomicki</a:t>
            </a:r>
            <a:r>
              <a:rPr lang="en-US" altLang="zh-CN" sz="1200" dirty="0"/>
              <a:t> J. and </a:t>
            </a:r>
            <a:r>
              <a:rPr lang="en-US" altLang="zh-CN" sz="1200" dirty="0" err="1"/>
              <a:t>Toman</a:t>
            </a:r>
            <a:r>
              <a:rPr lang="en-US" altLang="zh-CN" sz="1200" dirty="0"/>
              <a:t> D. </a:t>
            </a:r>
            <a:r>
              <a:rPr lang="en-US" altLang="zh-CN" sz="1200" u="sng" dirty="0"/>
              <a:t>Temporal databases</a:t>
            </a:r>
            <a:r>
              <a:rPr lang="en-US" altLang="zh-CN" sz="1200" dirty="0"/>
              <a:t>. In Chapter 14 of the Handbook of Temporal Reasoning in Artificial Intelligence, M. Fisher, D. </a:t>
            </a:r>
            <a:r>
              <a:rPr lang="en-US" altLang="zh-CN" sz="1200" dirty="0" err="1"/>
              <a:t>Gabbay</a:t>
            </a:r>
            <a:r>
              <a:rPr lang="en-US" altLang="zh-CN" sz="1200" dirty="0"/>
              <a:t>, L. Vila (eds.). Elsevier B.V., Amsterdam, The Netherlands, 2005, pp. 429–467.</a:t>
            </a:r>
          </a:p>
          <a:p>
            <a:r>
              <a:rPr lang="en-US" altLang="zh-CN" sz="1200" dirty="0"/>
              <a:t>[7] </a:t>
            </a:r>
            <a:r>
              <a:rPr lang="en-US" altLang="zh-CN" sz="1200" b="1" dirty="0" err="1"/>
              <a:t>Goranko</a:t>
            </a:r>
            <a:r>
              <a:rPr lang="en-US" altLang="zh-CN" sz="1200" dirty="0"/>
              <a:t> V., </a:t>
            </a:r>
            <a:r>
              <a:rPr lang="en-US" altLang="zh-CN" sz="1200" dirty="0" err="1"/>
              <a:t>Montanari</a:t>
            </a:r>
            <a:r>
              <a:rPr lang="en-US" altLang="zh-CN" sz="1200" dirty="0"/>
              <a:t> A., and </a:t>
            </a:r>
            <a:r>
              <a:rPr lang="en-US" altLang="zh-CN" sz="1200" dirty="0" err="1"/>
              <a:t>Sciavicco</a:t>
            </a:r>
            <a:r>
              <a:rPr lang="en-US" altLang="zh-CN" sz="1200" dirty="0"/>
              <a:t> G. </a:t>
            </a:r>
            <a:r>
              <a:rPr lang="en-US" altLang="zh-CN" sz="1200" u="sng" dirty="0"/>
              <a:t>A road map of interval temporal logics and duration calculi</a:t>
            </a:r>
            <a:r>
              <a:rPr lang="en-US" altLang="zh-CN" sz="1200" dirty="0"/>
              <a:t>. J. Appl. Non-Class. Logics, 2004.</a:t>
            </a:r>
          </a:p>
          <a:p>
            <a:r>
              <a:rPr lang="en-US" altLang="zh-CN" sz="1200" b="1" dirty="0"/>
              <a:t>Allen</a:t>
            </a:r>
            <a:r>
              <a:rPr lang="en-US" altLang="zh-CN" sz="1200" dirty="0"/>
              <a:t>, J.F.: Maintaining knowledge about temporal intervals. </a:t>
            </a:r>
            <a:r>
              <a:rPr lang="en-US" altLang="zh-CN" sz="1200" dirty="0" err="1"/>
              <a:t>Commun</a:t>
            </a:r>
            <a:r>
              <a:rPr lang="en-US" altLang="zh-CN" sz="1200" dirty="0"/>
              <a:t>. ACM 26(11), 832–843 (1983)</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29877724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96F1D0-B291-4AF1-B90B-EB30CDE24F54}"/>
              </a:ext>
            </a:extLst>
          </p:cNvPr>
          <p:cNvSpPr>
            <a:spLocks noGrp="1"/>
          </p:cNvSpPr>
          <p:nvPr>
            <p:ph type="title"/>
          </p:nvPr>
        </p:nvSpPr>
        <p:spPr>
          <a:xfrm>
            <a:off x="0" y="346242"/>
            <a:ext cx="5491413" cy="669590"/>
          </a:xfrm>
        </p:spPr>
        <p:txBody>
          <a:bodyPr>
            <a:normAutofit fontScale="90000"/>
          </a:bodyPr>
          <a:lstStyle/>
          <a:p>
            <a:r>
              <a:rPr lang="zh-CN" altLang="en-US" dirty="0"/>
              <a:t>一类典型的时态图</a:t>
            </a:r>
          </a:p>
        </p:txBody>
      </p:sp>
      <p:sp>
        <p:nvSpPr>
          <p:cNvPr id="3" name="內容版面配置區 2">
            <a:extLst>
              <a:ext uri="{FF2B5EF4-FFF2-40B4-BE49-F238E27FC236}">
                <a16:creationId xmlns:a16="http://schemas.microsoft.com/office/drawing/2014/main" id="{AE7F70CA-D36B-4B46-8761-587A0CC5216A}"/>
              </a:ext>
            </a:extLst>
          </p:cNvPr>
          <p:cNvSpPr>
            <a:spLocks noGrp="1"/>
          </p:cNvSpPr>
          <p:nvPr>
            <p:ph idx="1"/>
          </p:nvPr>
        </p:nvSpPr>
        <p:spPr>
          <a:xfrm>
            <a:off x="0" y="1015832"/>
            <a:ext cx="8815137" cy="5842168"/>
          </a:xfrm>
        </p:spPr>
        <p:txBody>
          <a:bodyPr>
            <a:normAutofit fontScale="85000" lnSpcReduction="20000"/>
          </a:bodyPr>
          <a:lstStyle/>
          <a:p>
            <a:pPr>
              <a:lnSpc>
                <a:spcPct val="120000"/>
              </a:lnSpc>
            </a:pPr>
            <a:r>
              <a:rPr lang="zh-CN" altLang="en-US" dirty="0"/>
              <a:t>在时态图数据中，有一类典型的时态图</a:t>
            </a:r>
            <a:endParaRPr lang="en-US" altLang="zh-CN" dirty="0"/>
          </a:p>
          <a:p>
            <a:pPr lvl="1">
              <a:lnSpc>
                <a:spcPct val="120000"/>
              </a:lnSpc>
            </a:pPr>
            <a:r>
              <a:rPr lang="zh-CN" altLang="en-US" dirty="0"/>
              <a:t>点</a:t>
            </a:r>
            <a:r>
              <a:rPr lang="en-US" altLang="zh-CN" dirty="0"/>
              <a:t>/</a:t>
            </a:r>
            <a:r>
              <a:rPr lang="zh-CN" altLang="en-US" dirty="0"/>
              <a:t>边上的属性值随时间频繁改变。</a:t>
            </a:r>
            <a:endParaRPr lang="en-US" altLang="zh-CN" dirty="0"/>
          </a:p>
          <a:p>
            <a:pPr lvl="1">
              <a:lnSpc>
                <a:spcPct val="120000"/>
              </a:lnSpc>
            </a:pPr>
            <a:r>
              <a:rPr lang="zh-CN" altLang="en-US" dirty="0"/>
              <a:t>图的结构随时间的变化较不频繁。</a:t>
            </a:r>
            <a:endParaRPr lang="en-US" altLang="zh-CN" dirty="0"/>
          </a:p>
          <a:p>
            <a:pPr>
              <a:lnSpc>
                <a:spcPct val="120000"/>
              </a:lnSpc>
            </a:pPr>
            <a:r>
              <a:rPr lang="zh-CN" altLang="en-US" dirty="0"/>
              <a:t>考虑一个典型的应用场景：城市道路交通路况信息管理</a:t>
            </a:r>
            <a:endParaRPr lang="en-US" altLang="zh-CN" dirty="0"/>
          </a:p>
          <a:p>
            <a:pPr lvl="1">
              <a:lnSpc>
                <a:spcPct val="120000"/>
              </a:lnSpc>
            </a:pPr>
            <a:r>
              <a:rPr lang="zh-CN" altLang="en-US" dirty="0"/>
              <a:t>某城市的道路（约</a:t>
            </a:r>
            <a:r>
              <a:rPr lang="en-US" altLang="zh-CN" dirty="0"/>
              <a:t>10</a:t>
            </a:r>
            <a:r>
              <a:rPr lang="zh-CN" altLang="en-US" dirty="0"/>
              <a:t>万条）上安装有探测装置，每台装置每隔</a:t>
            </a:r>
            <a:r>
              <a:rPr lang="en-US" altLang="zh-CN" dirty="0"/>
              <a:t>5</a:t>
            </a:r>
            <a:r>
              <a:rPr lang="zh-CN" altLang="en-US" dirty="0"/>
              <a:t>分钟左右自动上报一次道路的交通状况。上报信息包括</a:t>
            </a:r>
            <a:endParaRPr lang="en-US" altLang="zh-CN" dirty="0"/>
          </a:p>
          <a:p>
            <a:pPr lvl="2">
              <a:lnSpc>
                <a:spcPct val="120000"/>
              </a:lnSpc>
            </a:pPr>
            <a:r>
              <a:rPr lang="zh-CN" altLang="en-US" dirty="0"/>
              <a:t>拥堵情况（</a:t>
            </a:r>
            <a:r>
              <a:rPr lang="en-US" altLang="zh-CN" dirty="0"/>
              <a:t>status</a:t>
            </a:r>
            <a:r>
              <a:rPr lang="zh-CN" altLang="en-US" dirty="0"/>
              <a:t>，三个状态）：</a:t>
            </a:r>
            <a:r>
              <a:rPr lang="en-US" altLang="zh-CN" dirty="0"/>
              <a:t>jam</a:t>
            </a:r>
            <a:r>
              <a:rPr lang="zh-CN" altLang="en-US" dirty="0"/>
              <a:t>、</a:t>
            </a:r>
            <a:r>
              <a:rPr lang="en-US" altLang="zh-CN" dirty="0"/>
              <a:t>slow</a:t>
            </a:r>
            <a:r>
              <a:rPr lang="zh-CN" altLang="en-US" dirty="0"/>
              <a:t>、</a:t>
            </a:r>
            <a:r>
              <a:rPr lang="en-US" altLang="zh-CN" dirty="0"/>
              <a:t>smooth</a:t>
            </a:r>
          </a:p>
          <a:p>
            <a:pPr lvl="2">
              <a:lnSpc>
                <a:spcPct val="120000"/>
              </a:lnSpc>
            </a:pPr>
            <a:r>
              <a:rPr lang="zh-CN" altLang="en-US" dirty="0"/>
              <a:t>通行时间（</a:t>
            </a:r>
            <a:r>
              <a:rPr lang="en-US" altLang="zh-CN" dirty="0"/>
              <a:t> travel-time</a:t>
            </a:r>
            <a:r>
              <a:rPr lang="zh-CN" altLang="en-US" dirty="0"/>
              <a:t>，单位秒</a:t>
            </a:r>
            <a:r>
              <a:rPr lang="en-US" altLang="zh-CN" dirty="0"/>
              <a:t> </a:t>
            </a:r>
            <a:r>
              <a:rPr lang="zh-CN" altLang="en-US" dirty="0"/>
              <a:t>）</a:t>
            </a:r>
            <a:endParaRPr lang="en-US" altLang="zh-CN" dirty="0"/>
          </a:p>
          <a:p>
            <a:pPr lvl="2">
              <a:lnSpc>
                <a:spcPct val="120000"/>
              </a:lnSpc>
            </a:pPr>
            <a:r>
              <a:rPr lang="zh-CN" altLang="en-US" dirty="0"/>
              <a:t>道路上的车辆数（</a:t>
            </a:r>
            <a:r>
              <a:rPr lang="en-US" altLang="zh-CN" dirty="0"/>
              <a:t> vehicle-count</a:t>
            </a:r>
            <a:r>
              <a:rPr lang="zh-CN" altLang="en-US" dirty="0"/>
              <a:t>，单位辆</a:t>
            </a:r>
            <a:r>
              <a:rPr lang="en-US" altLang="zh-CN" dirty="0"/>
              <a:t> </a:t>
            </a:r>
            <a:r>
              <a:rPr lang="zh-CN" altLang="en-US" dirty="0"/>
              <a:t>）</a:t>
            </a:r>
            <a:endParaRPr lang="en-US" altLang="zh-CN" dirty="0"/>
          </a:p>
          <a:p>
            <a:pPr lvl="2">
              <a:lnSpc>
                <a:spcPct val="120000"/>
              </a:lnSpc>
            </a:pPr>
            <a:r>
              <a:rPr lang="zh-CN" altLang="en-US" dirty="0"/>
              <a:t>拥堵路段数（</a:t>
            </a:r>
            <a:r>
              <a:rPr lang="en-US" altLang="zh-CN" dirty="0"/>
              <a:t> jam-count </a:t>
            </a:r>
            <a:r>
              <a:rPr lang="zh-CN" altLang="en-US" dirty="0"/>
              <a:t>，单位个）</a:t>
            </a:r>
            <a:endParaRPr lang="en-US" altLang="zh-CN" dirty="0"/>
          </a:p>
          <a:p>
            <a:pPr lvl="1">
              <a:lnSpc>
                <a:spcPct val="120000"/>
              </a:lnSpc>
            </a:pPr>
            <a:r>
              <a:rPr lang="zh-CN" altLang="en-US" dirty="0"/>
              <a:t>每条道路有一些静态信息如道路长度等</a:t>
            </a:r>
            <a:endParaRPr lang="en-US" altLang="zh-CN" dirty="0"/>
          </a:p>
          <a:p>
            <a:pPr lvl="1">
              <a:lnSpc>
                <a:spcPct val="120000"/>
              </a:lnSpc>
            </a:pPr>
            <a:r>
              <a:rPr lang="zh-CN" altLang="en-US" dirty="0"/>
              <a:t>希望支持路况信息的实时更新，并支持以下查询</a:t>
            </a:r>
            <a:endParaRPr lang="en-US" altLang="zh-CN" dirty="0"/>
          </a:p>
          <a:p>
            <a:pPr lvl="2">
              <a:lnSpc>
                <a:spcPct val="120000"/>
              </a:lnSpc>
            </a:pPr>
            <a:r>
              <a:rPr lang="zh-CN" altLang="en-US" dirty="0"/>
              <a:t>道路在某时刻的历史状态</a:t>
            </a:r>
            <a:endParaRPr lang="en-US" altLang="zh-CN" dirty="0"/>
          </a:p>
          <a:p>
            <a:pPr lvl="2">
              <a:lnSpc>
                <a:spcPct val="120000"/>
              </a:lnSpc>
            </a:pPr>
            <a:r>
              <a:rPr lang="zh-CN" altLang="en-US" dirty="0"/>
              <a:t>统计道路在某段时间内的状态</a:t>
            </a:r>
            <a:endParaRPr lang="en-US" altLang="zh-CN" dirty="0"/>
          </a:p>
          <a:p>
            <a:pPr lvl="2">
              <a:lnSpc>
                <a:spcPct val="120000"/>
              </a:lnSpc>
            </a:pPr>
            <a:r>
              <a:rPr lang="zh-CN" altLang="en-US" dirty="0"/>
              <a:t>路径规划（最快到达、最晚出发、最短时间）</a:t>
            </a:r>
            <a:endParaRPr lang="en-US" altLang="zh-CN" dirty="0"/>
          </a:p>
          <a:p>
            <a:pPr lvl="2">
              <a:lnSpc>
                <a:spcPct val="120000"/>
              </a:lnSpc>
            </a:pPr>
            <a:r>
              <a:rPr lang="zh-CN" altLang="en-US" dirty="0"/>
              <a:t>区域可达性分析</a:t>
            </a:r>
            <a:endParaRPr lang="en-US" altLang="zh-CN" dirty="0"/>
          </a:p>
          <a:p>
            <a:pPr lvl="2">
              <a:lnSpc>
                <a:spcPct val="120000"/>
              </a:lnSpc>
            </a:pPr>
            <a:endParaRPr lang="en-US" altLang="zh-CN" dirty="0"/>
          </a:p>
        </p:txBody>
      </p:sp>
      <p:sp>
        <p:nvSpPr>
          <p:cNvPr id="4" name="箭號: 五邊形 3">
            <a:extLst>
              <a:ext uri="{FF2B5EF4-FFF2-40B4-BE49-F238E27FC236}">
                <a16:creationId xmlns:a16="http://schemas.microsoft.com/office/drawing/2014/main" id="{EC6A8EB6-B875-4CC8-99B1-E3842F6C494E}"/>
              </a:ext>
            </a:extLst>
          </p:cNvPr>
          <p:cNvSpPr/>
          <p:nvPr/>
        </p:nvSpPr>
        <p:spPr>
          <a:xfrm>
            <a:off x="0" y="0"/>
            <a:ext cx="2438400"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altLang="zh-CN" dirty="0"/>
              <a:t>Motivation</a:t>
            </a:r>
            <a:r>
              <a:rPr lang="zh-CN" altLang="en-US" dirty="0"/>
              <a:t>与系统特征</a:t>
            </a:r>
          </a:p>
        </p:txBody>
      </p:sp>
      <p:sp>
        <p:nvSpPr>
          <p:cNvPr id="5" name="箭號: ＞形 4">
            <a:extLst>
              <a:ext uri="{FF2B5EF4-FFF2-40B4-BE49-F238E27FC236}">
                <a16:creationId xmlns:a16="http://schemas.microsoft.com/office/drawing/2014/main" id="{AFB0288F-4AF4-48B3-B765-E1AA117426FB}"/>
              </a:ext>
            </a:extLst>
          </p:cNvPr>
          <p:cNvSpPr/>
          <p:nvPr/>
        </p:nvSpPr>
        <p:spPr>
          <a:xfrm>
            <a:off x="2438399" y="0"/>
            <a:ext cx="1163052"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时态图</a:t>
            </a:r>
          </a:p>
        </p:txBody>
      </p:sp>
      <p:sp>
        <p:nvSpPr>
          <p:cNvPr id="6" name="箭號: ＞形 5">
            <a:extLst>
              <a:ext uri="{FF2B5EF4-FFF2-40B4-BE49-F238E27FC236}">
                <a16:creationId xmlns:a16="http://schemas.microsoft.com/office/drawing/2014/main" id="{C8DF9691-003A-450A-BF87-7CD75F6E6B79}"/>
              </a:ext>
            </a:extLst>
          </p:cNvPr>
          <p:cNvSpPr/>
          <p:nvPr/>
        </p:nvSpPr>
        <p:spPr>
          <a:xfrm>
            <a:off x="3601451" y="0"/>
            <a:ext cx="2350169" cy="294291"/>
          </a:xfrm>
          <a:prstGeom prst="chevron">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zh-CN" altLang="en-US" dirty="0"/>
              <a:t>一类特殊的时态图</a:t>
            </a:r>
          </a:p>
        </p:txBody>
      </p:sp>
      <p:pic>
        <p:nvPicPr>
          <p:cNvPr id="7" name="圖片 6">
            <a:extLst>
              <a:ext uri="{FF2B5EF4-FFF2-40B4-BE49-F238E27FC236}">
                <a16:creationId xmlns:a16="http://schemas.microsoft.com/office/drawing/2014/main" id="{8CFABB53-2186-4084-9EA6-99AAD0318FBA}"/>
              </a:ext>
            </a:extLst>
          </p:cNvPr>
          <p:cNvPicPr>
            <a:picLocks noChangeAspect="1"/>
          </p:cNvPicPr>
          <p:nvPr/>
        </p:nvPicPr>
        <p:blipFill>
          <a:blip r:embed="rId3"/>
          <a:stretch>
            <a:fillRect/>
          </a:stretch>
        </p:blipFill>
        <p:spPr>
          <a:xfrm>
            <a:off x="5957792" y="6740"/>
            <a:ext cx="3195752" cy="2255197"/>
          </a:xfrm>
          <a:prstGeom prst="rect">
            <a:avLst/>
          </a:prstGeom>
        </p:spPr>
      </p:pic>
      <p:pic>
        <p:nvPicPr>
          <p:cNvPr id="80" name="图片 4">
            <a:extLst>
              <a:ext uri="{FF2B5EF4-FFF2-40B4-BE49-F238E27FC236}">
                <a16:creationId xmlns:a16="http://schemas.microsoft.com/office/drawing/2014/main" id="{82EEB620-2DFA-4612-B00F-E7E6D3085E80}"/>
              </a:ext>
            </a:extLst>
          </p:cNvPr>
          <p:cNvPicPr>
            <a:picLocks noChangeAspect="1"/>
          </p:cNvPicPr>
          <p:nvPr/>
        </p:nvPicPr>
        <p:blipFill>
          <a:blip r:embed="rId4"/>
          <a:stretch>
            <a:fillRect/>
          </a:stretch>
        </p:blipFill>
        <p:spPr>
          <a:xfrm>
            <a:off x="6778900" y="4915246"/>
            <a:ext cx="2372512" cy="1942754"/>
          </a:xfrm>
          <a:prstGeom prst="rect">
            <a:avLst/>
          </a:prstGeom>
        </p:spPr>
      </p:pic>
      <p:pic>
        <p:nvPicPr>
          <p:cNvPr id="81" name="图片 3">
            <a:extLst>
              <a:ext uri="{FF2B5EF4-FFF2-40B4-BE49-F238E27FC236}">
                <a16:creationId xmlns:a16="http://schemas.microsoft.com/office/drawing/2014/main" id="{1377CFD2-9BFA-45C8-AD41-83D1ABAC157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27630" t="13254" r="21926" b="14726"/>
          <a:stretch/>
        </p:blipFill>
        <p:spPr>
          <a:xfrm>
            <a:off x="6781495" y="3094467"/>
            <a:ext cx="2372047" cy="1790354"/>
          </a:xfrm>
          <a:prstGeom prst="rect">
            <a:avLst/>
          </a:prstGeom>
        </p:spPr>
      </p:pic>
    </p:spTree>
    <p:extLst>
      <p:ext uri="{BB962C8B-B14F-4D97-AF65-F5344CB8AC3E}">
        <p14:creationId xmlns:p14="http://schemas.microsoft.com/office/powerpoint/2010/main" val="29303894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0" y="365127"/>
            <a:ext cx="7886700" cy="688963"/>
          </a:xfrm>
        </p:spPr>
        <p:txBody>
          <a:bodyPr>
            <a:normAutofit fontScale="90000"/>
          </a:bodyPr>
          <a:lstStyle/>
          <a:p>
            <a:r>
              <a:rPr lang="en-US" altLang="zh-CN" dirty="0"/>
              <a:t>Time Dimension</a:t>
            </a:r>
            <a:r>
              <a:rPr lang="en-US" altLang="zh-CN" dirty="0">
                <a:solidFill>
                  <a:prstClr val="black"/>
                </a:solidFill>
              </a:rPr>
              <a:t> [</a:t>
            </a:r>
            <a:r>
              <a:rPr lang="en-US" altLang="zh-CN" dirty="0" err="1">
                <a:solidFill>
                  <a:prstClr val="black"/>
                </a:solidFill>
              </a:rPr>
              <a:t>Böhlen</a:t>
            </a:r>
            <a:r>
              <a:rPr lang="en-US" altLang="zh-CN" dirty="0">
                <a:solidFill>
                  <a:prstClr val="black"/>
                </a:solidFill>
              </a:rPr>
              <a:t>, 18]</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054090"/>
            <a:ext cx="9144000" cy="4913573"/>
          </a:xfrm>
        </p:spPr>
        <p:txBody>
          <a:bodyPr>
            <a:normAutofit fontScale="77500" lnSpcReduction="20000"/>
          </a:bodyPr>
          <a:lstStyle/>
          <a:p>
            <a:r>
              <a:rPr lang="en-US" altLang="zh-CN" dirty="0"/>
              <a:t>Different temporal aspects of data are of interest.</a:t>
            </a:r>
          </a:p>
          <a:p>
            <a:pPr lvl="1"/>
            <a:r>
              <a:rPr lang="en-US" altLang="zh-CN" dirty="0"/>
              <a:t>Valid time and transaction time are the two aspects that have attracted the most attention by far in database research, other temporal aspects include publication time, efficacy time, assertion time, etc.</a:t>
            </a:r>
          </a:p>
          <a:p>
            <a:pPr lvl="1"/>
            <a:r>
              <a:rPr lang="en-US" altLang="zh-CN" dirty="0"/>
              <a:t>A data model can support none, one, two, or more time dimensions.</a:t>
            </a:r>
          </a:p>
          <a:p>
            <a:r>
              <a:rPr lang="en-US" altLang="zh-CN" dirty="0"/>
              <a:t>Valid Time [Jensen,09]</a:t>
            </a:r>
          </a:p>
          <a:p>
            <a:pPr lvl="1"/>
            <a:r>
              <a:rPr lang="en-US" altLang="zh-CN" dirty="0">
                <a:solidFill>
                  <a:schemeClr val="accent5"/>
                </a:solidFill>
              </a:rPr>
              <a:t>The </a:t>
            </a:r>
            <a:r>
              <a:rPr lang="en-US" altLang="zh-CN" i="1" dirty="0">
                <a:solidFill>
                  <a:schemeClr val="accent5"/>
                </a:solidFill>
              </a:rPr>
              <a:t>valid time</a:t>
            </a:r>
            <a:r>
              <a:rPr lang="en-US" altLang="zh-CN" dirty="0">
                <a:solidFill>
                  <a:schemeClr val="accent5"/>
                </a:solidFill>
              </a:rPr>
              <a:t> of a fact is the time when the fact is true in the modeled reality</a:t>
            </a:r>
            <a:r>
              <a:rPr lang="en-US" altLang="zh-CN" dirty="0"/>
              <a:t>. Any subset of the time domain may be associated with a fact. Thus, valid timestamps may be sets of time instants and time intervals, with single instants and intervals being important special cases. Valid times are usually supplied by the user.</a:t>
            </a:r>
          </a:p>
          <a:p>
            <a:r>
              <a:rPr lang="en-US" altLang="zh-CN" dirty="0"/>
              <a:t>Transaction Time [Jensen,09]</a:t>
            </a:r>
          </a:p>
          <a:p>
            <a:pPr lvl="1"/>
            <a:r>
              <a:rPr lang="en-US" altLang="zh-CN" dirty="0"/>
              <a:t>A database fact is stored in a database at some point in time, and after it is stored, it remains current, or part of the current database state, until it is logically deleted. </a:t>
            </a:r>
            <a:r>
              <a:rPr lang="en-US" altLang="zh-CN" dirty="0">
                <a:solidFill>
                  <a:schemeClr val="accent5"/>
                </a:solidFill>
              </a:rPr>
              <a:t>The </a:t>
            </a:r>
            <a:r>
              <a:rPr lang="en-US" altLang="zh-CN" i="1" dirty="0">
                <a:solidFill>
                  <a:schemeClr val="accent5"/>
                </a:solidFill>
              </a:rPr>
              <a:t>transaction time</a:t>
            </a:r>
            <a:r>
              <a:rPr lang="en-US" altLang="zh-CN" dirty="0">
                <a:solidFill>
                  <a:schemeClr val="accent5"/>
                </a:solidFill>
              </a:rPr>
              <a:t> of a database fact is the time when the fact is current in the database</a:t>
            </a:r>
            <a:r>
              <a:rPr lang="en-US" altLang="zh-CN" dirty="0"/>
              <a:t>. As a consequence, the transaction time of a fact is generally not a time instant, but rather has duration.</a:t>
            </a:r>
          </a:p>
          <a:p>
            <a:pPr lvl="1"/>
            <a:r>
              <a:rPr lang="en-US" altLang="zh-CN" dirty="0"/>
              <a:t>The transaction time of a fact cannot extend into the future. Also, as it is impossible to change the past, meaning that (past) transaction times cannot be changed.</a:t>
            </a:r>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6027003"/>
            <a:ext cx="9144000" cy="830997"/>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sz="1200" dirty="0"/>
              <a:t>Michael H. </a:t>
            </a:r>
            <a:r>
              <a:rPr lang="en-US" altLang="zh-CN" sz="1200" b="1" dirty="0" err="1"/>
              <a:t>Böhlen</a:t>
            </a:r>
            <a:r>
              <a:rPr lang="en-US" altLang="zh-CN" sz="1200" dirty="0"/>
              <a:t>, Anton </a:t>
            </a:r>
            <a:r>
              <a:rPr lang="en-US" altLang="zh-CN" sz="1200" dirty="0" err="1"/>
              <a:t>Dignös</a:t>
            </a:r>
            <a:r>
              <a:rPr lang="en-US" altLang="zh-CN" sz="1200" dirty="0"/>
              <a:t>, Johann </a:t>
            </a:r>
            <a:r>
              <a:rPr lang="en-US" altLang="zh-CN" sz="1200" dirty="0" err="1"/>
              <a:t>Gamper</a:t>
            </a:r>
            <a:r>
              <a:rPr lang="en-US" altLang="zh-CN" sz="1200" dirty="0"/>
              <a:t>, Christian S. Jensen: </a:t>
            </a:r>
            <a:r>
              <a:rPr lang="en-US" altLang="zh-CN" sz="1200" u="sng" dirty="0"/>
              <a:t>Temporal Data Management – An Overview</a:t>
            </a:r>
            <a:r>
              <a:rPr lang="en-US" altLang="zh-CN" sz="1200" dirty="0"/>
              <a:t>. </a:t>
            </a:r>
            <a:r>
              <a:rPr lang="en-US" altLang="zh-CN" sz="1200" i="1" dirty="0"/>
              <a:t>In</a:t>
            </a:r>
            <a:r>
              <a:rPr lang="en-US" altLang="zh-CN" sz="1200" dirty="0"/>
              <a:t> Business Intelligence and Big Data Pp. 51–83. Cham: Springer International Publishing. 2018.</a:t>
            </a:r>
          </a:p>
          <a:p>
            <a:r>
              <a:rPr lang="en-US" altLang="zh-CN" sz="1200" b="1" dirty="0"/>
              <a:t>Jensen</a:t>
            </a:r>
            <a:r>
              <a:rPr lang="en-US" altLang="zh-CN" sz="1200" dirty="0"/>
              <a:t> C.S., Snodgrass R.T. (2009) </a:t>
            </a:r>
            <a:r>
              <a:rPr lang="en-US" altLang="zh-CN" sz="1200" u="sng" dirty="0"/>
              <a:t>Transaction Time</a:t>
            </a:r>
            <a:r>
              <a:rPr lang="en-US" altLang="zh-CN" sz="1200" dirty="0"/>
              <a:t>. In: LIU L., ÖZSU M.T. (eds) Encyclopedia of Database Systems. Springer, Boston, MA</a:t>
            </a:r>
          </a:p>
          <a:p>
            <a:r>
              <a:rPr lang="en-US" altLang="zh-CN" sz="1200" b="1" dirty="0"/>
              <a:t>Jensen</a:t>
            </a:r>
            <a:r>
              <a:rPr lang="en-US" altLang="zh-CN" sz="1200" dirty="0"/>
              <a:t> C.S., Snodgrass R.T. (2009) </a:t>
            </a:r>
            <a:r>
              <a:rPr lang="en-US" altLang="zh-CN" sz="1200" u="sng" dirty="0"/>
              <a:t>Valid Time</a:t>
            </a:r>
            <a:r>
              <a:rPr lang="en-US" altLang="zh-CN" sz="1200" dirty="0"/>
              <a:t>. In: LIU L., ÖZSU M.T. (eds) Encyclopedia of Database Systems. Springer, Boston, MA</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1305949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0" y="365127"/>
            <a:ext cx="7886700" cy="688963"/>
          </a:xfrm>
        </p:spPr>
        <p:txBody>
          <a:bodyPr>
            <a:normAutofit fontScale="90000"/>
          </a:bodyPr>
          <a:lstStyle/>
          <a:p>
            <a:r>
              <a:rPr lang="en-US" altLang="zh-CN" dirty="0"/>
              <a:t>Timestamp Type</a:t>
            </a:r>
            <a:r>
              <a:rPr lang="en-US" altLang="zh-CN" dirty="0">
                <a:solidFill>
                  <a:prstClr val="black"/>
                </a:solidFill>
              </a:rPr>
              <a:t> [</a:t>
            </a:r>
            <a:r>
              <a:rPr lang="en-US" altLang="zh-CN" dirty="0" err="1">
                <a:solidFill>
                  <a:prstClr val="black"/>
                </a:solidFill>
              </a:rPr>
              <a:t>Böhlen</a:t>
            </a:r>
            <a:r>
              <a:rPr lang="en-US" altLang="zh-CN" dirty="0">
                <a:solidFill>
                  <a:prstClr val="black"/>
                </a:solidFill>
              </a:rPr>
              <a:t>, 18]</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054091"/>
            <a:ext cx="9144000" cy="3235090"/>
          </a:xfrm>
        </p:spPr>
        <p:txBody>
          <a:bodyPr>
            <a:normAutofit fontScale="92500" lnSpcReduction="20000"/>
          </a:bodyPr>
          <a:lstStyle/>
          <a:p>
            <a:r>
              <a:rPr lang="en-US" altLang="zh-CN" dirty="0"/>
              <a:t>A </a:t>
            </a:r>
            <a:r>
              <a:rPr lang="en-US" altLang="zh-CN" i="1" dirty="0"/>
              <a:t>timestamp </a:t>
            </a:r>
            <a:r>
              <a:rPr lang="en-US" altLang="zh-CN" dirty="0"/>
              <a:t>is a time value that is associated with an attribute value (</a:t>
            </a:r>
            <a:r>
              <a:rPr lang="en-US" altLang="zh-CN" i="1" dirty="0"/>
              <a:t>attribute (value) timestamping</a:t>
            </a:r>
            <a:r>
              <a:rPr lang="en-US" altLang="zh-CN" dirty="0"/>
              <a:t>) or a tuple (</a:t>
            </a:r>
            <a:r>
              <a:rPr lang="en-US" altLang="zh-CN" i="1" dirty="0"/>
              <a:t>tuple timestamping</a:t>
            </a:r>
            <a:r>
              <a:rPr lang="en-US" altLang="zh-CN" dirty="0"/>
              <a:t>) in a database and captures some temporal aspect, e.g., valid time or transaction time. It can be represented as one or more attributes or columns of a relation.</a:t>
            </a:r>
            <a:r>
              <a:rPr lang="en-US" altLang="zh-CN" dirty="0">
                <a:solidFill>
                  <a:prstClr val="black"/>
                </a:solidFill>
              </a:rPr>
              <a:t> </a:t>
            </a:r>
            <a:endParaRPr lang="en-US" altLang="zh-CN" dirty="0"/>
          </a:p>
          <a:p>
            <a:r>
              <a:rPr lang="en-US" altLang="zh-CN" dirty="0"/>
              <a:t>Three different </a:t>
            </a:r>
            <a:r>
              <a:rPr lang="en-US" altLang="zh-CN" i="1" dirty="0"/>
              <a:t>types of timestamps </a:t>
            </a:r>
            <a:r>
              <a:rPr lang="en-US" altLang="zh-CN" dirty="0"/>
              <a:t>have received particular attention</a:t>
            </a:r>
          </a:p>
          <a:p>
            <a:pPr lvl="1"/>
            <a:r>
              <a:rPr lang="en-US" altLang="zh-CN" dirty="0"/>
              <a:t>Time instant / time point / moment</a:t>
            </a:r>
          </a:p>
          <a:p>
            <a:pPr lvl="1"/>
            <a:r>
              <a:rPr lang="en-US" altLang="zh-CN" dirty="0"/>
              <a:t>Time interval / time period</a:t>
            </a:r>
          </a:p>
          <a:p>
            <a:pPr lvl="1"/>
            <a:r>
              <a:rPr lang="en-US" altLang="zh-CN" dirty="0"/>
              <a:t>Temporal element</a:t>
            </a:r>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6396335"/>
            <a:ext cx="9144000" cy="461665"/>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sz="1200" dirty="0"/>
              <a:t>Michael H. </a:t>
            </a:r>
            <a:r>
              <a:rPr lang="en-US" altLang="zh-CN" sz="1200" b="1" dirty="0" err="1"/>
              <a:t>Böhlen</a:t>
            </a:r>
            <a:r>
              <a:rPr lang="en-US" altLang="zh-CN" sz="1200" dirty="0"/>
              <a:t>, Anton </a:t>
            </a:r>
            <a:r>
              <a:rPr lang="en-US" altLang="zh-CN" sz="1200" dirty="0" err="1"/>
              <a:t>Dignös</a:t>
            </a:r>
            <a:r>
              <a:rPr lang="en-US" altLang="zh-CN" sz="1200" dirty="0"/>
              <a:t>, Johann </a:t>
            </a:r>
            <a:r>
              <a:rPr lang="en-US" altLang="zh-CN" sz="1200" dirty="0" err="1"/>
              <a:t>Gamper</a:t>
            </a:r>
            <a:r>
              <a:rPr lang="en-US" altLang="zh-CN" sz="1200" dirty="0"/>
              <a:t>, Christian S. Jensen: </a:t>
            </a:r>
            <a:r>
              <a:rPr lang="en-US" altLang="zh-CN" sz="1200" u="sng" dirty="0"/>
              <a:t>Temporal Data Management – An Overview</a:t>
            </a:r>
            <a:r>
              <a:rPr lang="en-US" altLang="zh-CN" sz="1200" dirty="0"/>
              <a:t>. </a:t>
            </a:r>
            <a:r>
              <a:rPr lang="en-US" altLang="zh-CN" sz="1200" i="1" dirty="0"/>
              <a:t>In</a:t>
            </a:r>
            <a:r>
              <a:rPr lang="en-US" altLang="zh-CN" sz="1200" dirty="0"/>
              <a:t> Business Intelligence and Big Data Pp. 51–83. Cham: Springer International Publishing. 2018.</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21905774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0" y="365127"/>
            <a:ext cx="7886700" cy="688963"/>
          </a:xfrm>
        </p:spPr>
        <p:txBody>
          <a:bodyPr>
            <a:normAutofit fontScale="90000"/>
          </a:bodyPr>
          <a:lstStyle/>
          <a:p>
            <a:r>
              <a:rPr lang="en-US" altLang="zh-CN" dirty="0"/>
              <a:t>Time instant </a:t>
            </a:r>
            <a:r>
              <a:rPr lang="en-US" altLang="zh-CN" sz="3100" dirty="0"/>
              <a:t>[Jensen,09]</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054089"/>
            <a:ext cx="9144000" cy="5526911"/>
          </a:xfrm>
        </p:spPr>
        <p:txBody>
          <a:bodyPr>
            <a:normAutofit fontScale="70000" lnSpcReduction="20000"/>
          </a:bodyPr>
          <a:lstStyle/>
          <a:p>
            <a:r>
              <a:rPr lang="en-US" altLang="zh-CN" dirty="0"/>
              <a:t>Definition</a:t>
            </a:r>
          </a:p>
          <a:p>
            <a:pPr lvl="1"/>
            <a:r>
              <a:rPr lang="en-US" altLang="zh-CN" dirty="0"/>
              <a:t>A time instant is a single, atomic time point in the time domain. </a:t>
            </a:r>
          </a:p>
          <a:p>
            <a:r>
              <a:rPr lang="en-US" altLang="zh-CN" dirty="0"/>
              <a:t>Key Points</a:t>
            </a:r>
          </a:p>
          <a:p>
            <a:pPr lvl="1"/>
            <a:r>
              <a:rPr lang="en-US" altLang="zh-CN" dirty="0"/>
              <a:t>Various models of time have been proposed in the philosophical and logical literature of time. These view time, among other things, as discrete, dense, or continuous.</a:t>
            </a:r>
          </a:p>
          <a:p>
            <a:pPr lvl="1"/>
            <a:r>
              <a:rPr lang="en-US" altLang="zh-CN" dirty="0"/>
              <a:t>Instants in the dense model of time are isomorphic to the rational numbers: between any two instants there is always another. Continuous models of time are isomorphic to the real numbers, i.e., they are dense and also, unlike the rational numbers, without “gaps.”</a:t>
            </a:r>
          </a:p>
          <a:p>
            <a:pPr lvl="1"/>
            <a:r>
              <a:rPr lang="en-US" altLang="zh-CN" dirty="0"/>
              <a:t>A discrete time domain is isomorphic to (a possibly bounded subset of) the natural numbers, and a specific instant of such a domain then corresponds to some natural number.</a:t>
            </a:r>
          </a:p>
          <a:p>
            <a:pPr lvl="1"/>
            <a:r>
              <a:rPr lang="en-US" altLang="zh-CN" dirty="0">
                <a:solidFill>
                  <a:schemeClr val="accent5"/>
                </a:solidFill>
              </a:rPr>
              <a:t>The elements of a discrete time domain are often associated with some fixed duration.</a:t>
            </a:r>
            <a:r>
              <a:rPr lang="en-US" altLang="zh-CN" dirty="0"/>
              <a:t> For example, a time domain can be used where the time elements are specific seconds. </a:t>
            </a:r>
            <a:r>
              <a:rPr lang="en-US" altLang="zh-CN" dirty="0">
                <a:solidFill>
                  <a:schemeClr val="accent5"/>
                </a:solidFill>
              </a:rPr>
              <a:t>Such time elements are often called </a:t>
            </a:r>
            <a:r>
              <a:rPr lang="en-US" altLang="zh-CN" b="1" dirty="0"/>
              <a:t>chronons</a:t>
            </a:r>
            <a:r>
              <a:rPr lang="en-US" altLang="zh-CN" dirty="0"/>
              <a:t>. </a:t>
            </a:r>
            <a:r>
              <a:rPr lang="en-US" altLang="zh-CN" dirty="0">
                <a:solidFill>
                  <a:schemeClr val="accent5"/>
                </a:solidFill>
              </a:rPr>
              <a:t>In this way, a discrete time domain can approximate a dense or continuous time domain.</a:t>
            </a:r>
          </a:p>
          <a:p>
            <a:pPr lvl="1"/>
            <a:r>
              <a:rPr lang="en-US" altLang="zh-CN" dirty="0"/>
              <a:t>A time domain may be constructed from another time domain by mapping its elements to granules. In this case, multiple instants belong to the same granule, and the same granule may therefore represent different instants. For example, given a time domain of seconds, a time domain of day-long granules can be constructed.</a:t>
            </a:r>
          </a:p>
          <a:p>
            <a:pPr lvl="1"/>
            <a:r>
              <a:rPr lang="en-US" altLang="zh-CN" dirty="0"/>
              <a:t>Concerning the synonyms, the term “event” is already used widely within temporal databases, but is often given a different meaning, while the term “moment” may be confused with the distinct terms “chronon” or “granule.”</a:t>
            </a:r>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6396335"/>
            <a:ext cx="8300349" cy="461665"/>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altLang="zh-CN" sz="1200" dirty="0"/>
              <a:t>Ling </a:t>
            </a:r>
            <a:r>
              <a:rPr lang="en-US" altLang="zh-CN" sz="1200" b="1" dirty="0"/>
              <a:t>Liu</a:t>
            </a:r>
            <a:r>
              <a:rPr lang="en-US" altLang="zh-CN" sz="1200" dirty="0"/>
              <a:t>, M. Tamer </a:t>
            </a:r>
            <a:r>
              <a:rPr lang="en-US" altLang="zh-CN" sz="1200" dirty="0" err="1"/>
              <a:t>Zsu</a:t>
            </a:r>
            <a:r>
              <a:rPr lang="en-US" altLang="zh-CN" sz="1200" dirty="0"/>
              <a:t>: </a:t>
            </a:r>
            <a:r>
              <a:rPr lang="en-US" altLang="zh-CN" sz="1200" u="sng" dirty="0"/>
              <a:t>Encyclopedia of Database Systems</a:t>
            </a:r>
            <a:r>
              <a:rPr lang="en-US" altLang="zh-CN" sz="1200" dirty="0"/>
              <a:t>. 1st edition. Springer Publishing Company, Incorporated. 2009.</a:t>
            </a:r>
          </a:p>
          <a:p>
            <a:r>
              <a:rPr lang="en-US" altLang="zh-CN" sz="1200" b="1" dirty="0"/>
              <a:t>Jensen</a:t>
            </a:r>
            <a:r>
              <a:rPr lang="en-US" altLang="zh-CN" sz="1200" dirty="0"/>
              <a:t> C.S., Snodgrass R.T. (2009) </a:t>
            </a:r>
            <a:r>
              <a:rPr lang="en-US" altLang="zh-CN" sz="1200" u="sng" dirty="0"/>
              <a:t>Time Instant</a:t>
            </a:r>
            <a:r>
              <a:rPr lang="en-US" altLang="zh-CN" sz="1200" dirty="0"/>
              <a:t>. In: LIU L., ÖZSU M.T. (eds) Encyclopedia of Database Systems. Springer, Boston, MA</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158334861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0" y="365127"/>
            <a:ext cx="7886700" cy="688963"/>
          </a:xfrm>
        </p:spPr>
        <p:txBody>
          <a:bodyPr>
            <a:normAutofit fontScale="90000"/>
          </a:bodyPr>
          <a:lstStyle/>
          <a:p>
            <a:r>
              <a:rPr lang="en-US" altLang="zh-CN"/>
              <a:t>Chronon </a:t>
            </a:r>
            <a:r>
              <a:rPr lang="en-US" altLang="zh-CN" sz="3100"/>
              <a:t>[Dyreson,</a:t>
            </a:r>
            <a:r>
              <a:rPr lang="en-US" altLang="zh-CN" sz="3100" dirty="0"/>
              <a:t>09]</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054090"/>
            <a:ext cx="9144000" cy="5337962"/>
          </a:xfrm>
        </p:spPr>
        <p:txBody>
          <a:bodyPr>
            <a:normAutofit fontScale="92500" lnSpcReduction="10000"/>
          </a:bodyPr>
          <a:lstStyle/>
          <a:p>
            <a:r>
              <a:rPr lang="en-US" altLang="zh-CN" dirty="0"/>
              <a:t>Chronon /  Instant / Moment / Time quantum / Time unit </a:t>
            </a:r>
          </a:p>
          <a:p>
            <a:pPr lvl="1"/>
            <a:r>
              <a:rPr lang="en-US" altLang="zh-CN" dirty="0"/>
              <a:t>Definition</a:t>
            </a:r>
          </a:p>
          <a:p>
            <a:pPr lvl="2"/>
            <a:r>
              <a:rPr lang="en-US" altLang="zh-CN" dirty="0"/>
              <a:t>A chronon is the smallest, discrete, non-decomposable unit of time in a temporal data model.</a:t>
            </a:r>
          </a:p>
          <a:p>
            <a:pPr lvl="2"/>
            <a:r>
              <a:rPr lang="en-US" altLang="zh-CN" dirty="0"/>
              <a:t>In a one-dimensional model, a chronon is a time interval or period, while in an n-dimensional model it is a non-decomposable region in n-dimensional time. Important special types of chronons include valid-time, transaction-time, and bitemporal chronons.</a:t>
            </a:r>
          </a:p>
          <a:p>
            <a:pPr lvl="1"/>
            <a:r>
              <a:rPr lang="en-US" altLang="zh-CN" dirty="0"/>
              <a:t>Key Point</a:t>
            </a:r>
          </a:p>
          <a:p>
            <a:pPr lvl="2"/>
            <a:r>
              <a:rPr lang="en-US" altLang="zh-CN" u="sng" dirty="0"/>
              <a:t>Data models often represent a time line by a sequence of non-decomposable, consecutive time periods of </a:t>
            </a:r>
            <a:r>
              <a:rPr lang="en-US" altLang="zh-CN" u="sng" dirty="0">
                <a:solidFill>
                  <a:schemeClr val="accent5"/>
                </a:solidFill>
              </a:rPr>
              <a:t>identical duration</a:t>
            </a:r>
            <a:r>
              <a:rPr lang="en-US" altLang="zh-CN" dirty="0"/>
              <a:t>. These periods are termed chronons. </a:t>
            </a:r>
          </a:p>
          <a:p>
            <a:pPr lvl="2"/>
            <a:r>
              <a:rPr lang="en-US" altLang="zh-CN" dirty="0"/>
              <a:t>A data model will typically </a:t>
            </a:r>
            <a:r>
              <a:rPr lang="en-US" altLang="zh-CN" u="sng" dirty="0"/>
              <a:t>leave the size of each particular chronon unspecified</a:t>
            </a:r>
            <a:r>
              <a:rPr lang="en-US" altLang="zh-CN" dirty="0"/>
              <a:t>. The size (e.g., one microsecond) will be fixed later by an individual application or by a database management system, within the restrictions posed by the implementation of the data model. The number of chronons is finite in a bounded model (i.e., a model with a minimum and maximum chronon), or countably infinite otherwise.</a:t>
            </a:r>
          </a:p>
          <a:p>
            <a:pPr lvl="2"/>
            <a:r>
              <a:rPr lang="en-US" altLang="zh-CN" dirty="0"/>
              <a:t>Consecutive chronons may be grouped into larger intervals or segments, termed ‘granules’, a chronon is a granule at the lowest possible granularity.</a:t>
            </a:r>
          </a:p>
          <a:p>
            <a:pPr lvl="1"/>
            <a:endParaRPr lang="zh-CN" altLang="en-US" dirty="0"/>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6392051"/>
            <a:ext cx="7720190" cy="461665"/>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altLang="zh-CN" sz="1200" dirty="0"/>
              <a:t>Ling </a:t>
            </a:r>
            <a:r>
              <a:rPr lang="en-US" altLang="zh-CN" sz="1200" b="1" dirty="0"/>
              <a:t>Liu</a:t>
            </a:r>
            <a:r>
              <a:rPr lang="en-US" altLang="zh-CN" sz="1200" dirty="0"/>
              <a:t>, M. Tamer </a:t>
            </a:r>
            <a:r>
              <a:rPr lang="en-US" altLang="zh-CN" sz="1200" dirty="0" err="1"/>
              <a:t>Zsu</a:t>
            </a:r>
            <a:r>
              <a:rPr lang="en-US" altLang="zh-CN" sz="1200" dirty="0"/>
              <a:t>: </a:t>
            </a:r>
            <a:r>
              <a:rPr lang="en-US" altLang="zh-CN" sz="1200" u="sng" dirty="0"/>
              <a:t>Encyclopedia of Database Systems</a:t>
            </a:r>
            <a:r>
              <a:rPr lang="en-US" altLang="zh-CN" sz="1200" dirty="0"/>
              <a:t>. 1st edition. Springer Publishing Company, Incorporated. 2009.</a:t>
            </a:r>
          </a:p>
          <a:p>
            <a:r>
              <a:rPr lang="en-US" altLang="zh-CN" sz="1200" b="1" dirty="0" err="1"/>
              <a:t>Dyreson</a:t>
            </a:r>
            <a:r>
              <a:rPr lang="en-US" altLang="zh-CN" sz="1200" dirty="0"/>
              <a:t> C. (2009) </a:t>
            </a:r>
            <a:r>
              <a:rPr lang="en-US" altLang="zh-CN" sz="1200" u="sng" dirty="0"/>
              <a:t>Chronon</a:t>
            </a:r>
            <a:r>
              <a:rPr lang="en-US" altLang="zh-CN" sz="1200" dirty="0"/>
              <a:t>. In: LIU L., ÖZSU M.T. (eds) Encyclopedia of Database Systems. Springer, Boston, MA</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328534153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0" y="365127"/>
            <a:ext cx="7886700" cy="688963"/>
          </a:xfrm>
        </p:spPr>
        <p:txBody>
          <a:bodyPr>
            <a:normAutofit fontScale="90000"/>
          </a:bodyPr>
          <a:lstStyle/>
          <a:p>
            <a:r>
              <a:rPr lang="en-US" altLang="zh-CN" dirty="0"/>
              <a:t>Time interval</a:t>
            </a:r>
            <a:r>
              <a:rPr lang="zh-CN" altLang="en-US" dirty="0"/>
              <a:t> </a:t>
            </a:r>
            <a:r>
              <a:rPr lang="en-US" altLang="zh-CN" sz="3100" dirty="0"/>
              <a:t>[Jensen,09]</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054090"/>
            <a:ext cx="9144000" cy="5342246"/>
          </a:xfrm>
        </p:spPr>
        <p:txBody>
          <a:bodyPr>
            <a:normAutofit fontScale="70000" lnSpcReduction="20000"/>
          </a:bodyPr>
          <a:lstStyle/>
          <a:p>
            <a:r>
              <a:rPr lang="en-US" altLang="zh-CN" dirty="0"/>
              <a:t>Definition1</a:t>
            </a:r>
          </a:p>
          <a:p>
            <a:pPr lvl="1"/>
            <a:r>
              <a:rPr lang="en-US" altLang="zh-CN" dirty="0"/>
              <a:t>A </a:t>
            </a:r>
            <a:r>
              <a:rPr lang="en-US" altLang="zh-CN" i="1" dirty="0"/>
              <a:t>time interval</a:t>
            </a:r>
            <a:r>
              <a:rPr lang="en-US" altLang="zh-CN" dirty="0"/>
              <a:t> is </a:t>
            </a:r>
            <a:r>
              <a:rPr lang="en-US" altLang="zh-CN" dirty="0">
                <a:solidFill>
                  <a:schemeClr val="accent5"/>
                </a:solidFill>
              </a:rPr>
              <a:t>a convex subset of the time domain</a:t>
            </a:r>
            <a:r>
              <a:rPr lang="en-US" altLang="zh-CN" dirty="0"/>
              <a:t>. A time interval may be open or closed (at either end) and can be defined unambiguously by its two delimiting time instants. </a:t>
            </a:r>
            <a:r>
              <a:rPr lang="en-US" altLang="zh-CN" dirty="0">
                <a:solidFill>
                  <a:schemeClr val="accent5"/>
                </a:solidFill>
              </a:rPr>
              <a:t>In a system that models the time domain using granules, an interval may be represented by a set of contiguous granules</a:t>
            </a:r>
            <a:r>
              <a:rPr lang="en-US" altLang="zh-CN" dirty="0"/>
              <a:t>. </a:t>
            </a:r>
          </a:p>
          <a:p>
            <a:r>
              <a:rPr lang="en-US" altLang="zh-CN" dirty="0"/>
              <a:t>Definition2</a:t>
            </a:r>
          </a:p>
          <a:p>
            <a:pPr lvl="1"/>
            <a:r>
              <a:rPr lang="en-US" altLang="zh-CN" dirty="0"/>
              <a:t>An </a:t>
            </a:r>
            <a:r>
              <a:rPr lang="en-US" altLang="zh-CN" i="1" dirty="0"/>
              <a:t>interval</a:t>
            </a:r>
            <a:r>
              <a:rPr lang="en-US" altLang="zh-CN" dirty="0"/>
              <a:t> is a directed duration of time. A duration is an amount of time with known length, but no specific starting or ending instants. For example, the duration “1 week” is known to have a length of 7 days, but can refer to any block of seven consecutive days. An interval is either positive, denoting forward motion of time, or negative, denoting backwards motion in time.</a:t>
            </a:r>
          </a:p>
          <a:p>
            <a:r>
              <a:rPr lang="en-US" altLang="zh-CN" dirty="0"/>
              <a:t>Key points</a:t>
            </a:r>
          </a:p>
          <a:p>
            <a:pPr lvl="1"/>
            <a:r>
              <a:rPr lang="en-US" altLang="zh-CN" dirty="0"/>
              <a:t>Unfortunately, the term “time interval” is being used in the literature with two distinct meanings: as the time between two instants, in the general database research literature and beyond, and as a directed duration of time, in the SQL database language. The term “time period” is associated with the first definition above.</a:t>
            </a:r>
          </a:p>
          <a:p>
            <a:pPr lvl="1"/>
            <a:r>
              <a:rPr lang="en-US" altLang="zh-CN" dirty="0"/>
              <a:t>Definition 1 is recommended for non-SQL-related scientific work. Definition 2 is recommended for SQL-related work.</a:t>
            </a:r>
          </a:p>
          <a:p>
            <a:pPr lvl="1"/>
            <a:r>
              <a:rPr lang="en-US" altLang="zh-CN" dirty="0"/>
              <a:t>Concerning the synonyms, the unambiguous term “span” has been used previously in the research literature, but its use seems to be less widespread than “interval.” While precise, the term “time distance” is also less commonly used. A “duration” is generally considered to be non-directional, i.e., always positive.</a:t>
            </a:r>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6396335"/>
            <a:ext cx="8280857" cy="461665"/>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altLang="zh-CN" sz="1200" dirty="0"/>
              <a:t>Ling </a:t>
            </a:r>
            <a:r>
              <a:rPr lang="en-US" altLang="zh-CN" sz="1200" b="1" dirty="0"/>
              <a:t>Liu</a:t>
            </a:r>
            <a:r>
              <a:rPr lang="en-US" altLang="zh-CN" sz="1200" dirty="0"/>
              <a:t>, M. Tamer </a:t>
            </a:r>
            <a:r>
              <a:rPr lang="en-US" altLang="zh-CN" sz="1200" dirty="0" err="1"/>
              <a:t>Zsu</a:t>
            </a:r>
            <a:r>
              <a:rPr lang="en-US" altLang="zh-CN" sz="1200" dirty="0"/>
              <a:t>: </a:t>
            </a:r>
            <a:r>
              <a:rPr lang="en-US" altLang="zh-CN" sz="1200" u="sng" dirty="0"/>
              <a:t>Encyclopedia of Database Systems</a:t>
            </a:r>
            <a:r>
              <a:rPr lang="en-US" altLang="zh-CN" sz="1200" dirty="0"/>
              <a:t>. 1st edition. Springer Publishing Company, Incorporated. 2009.</a:t>
            </a:r>
          </a:p>
          <a:p>
            <a:r>
              <a:rPr lang="en-US" altLang="zh-CN" sz="1200" b="1" dirty="0"/>
              <a:t>Jensen</a:t>
            </a:r>
            <a:r>
              <a:rPr lang="en-US" altLang="zh-CN" sz="1200" dirty="0"/>
              <a:t> C., T. Snodgrass R. (2009) </a:t>
            </a:r>
            <a:r>
              <a:rPr lang="en-US" altLang="zh-CN" sz="1200" u="sng" dirty="0"/>
              <a:t>Time Interval</a:t>
            </a:r>
            <a:r>
              <a:rPr lang="en-US" altLang="zh-CN" sz="1200" dirty="0"/>
              <a:t>. In: LIU L., ÖZSU M.T. (eds) Encyclopedia of Database Systems. Springer, Boston, MA</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250301071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0" y="365127"/>
            <a:ext cx="7886700" cy="688963"/>
          </a:xfrm>
        </p:spPr>
        <p:txBody>
          <a:bodyPr>
            <a:normAutofit fontScale="90000"/>
          </a:bodyPr>
          <a:lstStyle/>
          <a:p>
            <a:r>
              <a:rPr lang="en-US" altLang="zh-CN" dirty="0"/>
              <a:t>Temporal element</a:t>
            </a:r>
            <a:r>
              <a:rPr lang="zh-CN" altLang="en-US" dirty="0"/>
              <a:t> </a:t>
            </a:r>
            <a:r>
              <a:rPr lang="en-US" altLang="zh-CN" sz="3100" dirty="0"/>
              <a:t>[</a:t>
            </a:r>
            <a:r>
              <a:rPr lang="en-US" altLang="zh-CN" sz="3200" dirty="0">
                <a:solidFill>
                  <a:prstClr val="black"/>
                </a:solidFill>
              </a:rPr>
              <a:t>Jensen</a:t>
            </a:r>
            <a:r>
              <a:rPr lang="en-US" altLang="zh-CN" sz="3100" dirty="0"/>
              <a:t>,09]</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054090"/>
            <a:ext cx="9144000" cy="5342245"/>
          </a:xfrm>
        </p:spPr>
        <p:txBody>
          <a:bodyPr>
            <a:normAutofit fontScale="85000" lnSpcReduction="20000"/>
          </a:bodyPr>
          <a:lstStyle/>
          <a:p>
            <a:r>
              <a:rPr lang="en-US" altLang="zh-CN" dirty="0"/>
              <a:t>Definition</a:t>
            </a:r>
          </a:p>
          <a:p>
            <a:pPr lvl="1"/>
            <a:r>
              <a:rPr lang="en-US" altLang="zh-CN" dirty="0"/>
              <a:t>A temporal element is </a:t>
            </a:r>
            <a:r>
              <a:rPr lang="en-US" altLang="zh-CN" dirty="0">
                <a:solidFill>
                  <a:schemeClr val="accent5"/>
                </a:solidFill>
              </a:rPr>
              <a:t>a finite union of n-dimensional time intervals</a:t>
            </a:r>
            <a:r>
              <a:rPr lang="en-US" altLang="zh-CN" dirty="0"/>
              <a:t>. Special cases of temporal elements include valid-time elements, transaction-time elements, and bitemporal elements, which are finite unions of valid-time intervals, transaction-time intervals, and bitemporal intervals, respectively.</a:t>
            </a:r>
          </a:p>
          <a:p>
            <a:r>
              <a:rPr lang="en-US" altLang="zh-CN" dirty="0"/>
              <a:t>Key Points</a:t>
            </a:r>
          </a:p>
          <a:p>
            <a:pPr lvl="1"/>
            <a:r>
              <a:rPr lang="en-US" altLang="zh-CN" dirty="0"/>
              <a:t>Assuming an n-dimensional time domain, an interval is the product of n convex subsets drawn from each of the constituent dimensions.</a:t>
            </a:r>
          </a:p>
          <a:p>
            <a:pPr lvl="1"/>
            <a:r>
              <a:rPr lang="en-US" altLang="zh-CN" dirty="0"/>
              <a:t>Given a finite, one-dimensional time domain, a temporal element may be defined equivalently as a subset of the time domain. If the time domain is unbounded and thus infinite, some subsets of the time domain are not temporal elements. These subsets cannot be enumerated in finite space. For non-discrete time domains, the same observation applies.</a:t>
            </a:r>
          </a:p>
          <a:p>
            <a:pPr lvl="1"/>
            <a:r>
              <a:rPr lang="en-US" altLang="zh-CN" dirty="0"/>
              <a:t>Temporal elements are often used as timestamps. Unlike time periods, they are closed under the set theoretic operations of union, intersection, and complement, which is a very desirable property when formulating temporal database queries.</a:t>
            </a:r>
          </a:p>
          <a:p>
            <a:pPr lvl="1"/>
            <a:r>
              <a:rPr lang="en-US" altLang="zh-CN" dirty="0"/>
              <a:t>The term “temporal element” has been used to denote the concept of a valid-time interval. However, “temporal” is generally used as generic modifier, so more specific modifiers are adopted here for specific kinds of temporal elements. The term “time period set” is an early term for a temporal element. The adopted term has been used much more frequently.</a:t>
            </a:r>
            <a:endParaRPr lang="zh-CN" altLang="en-US" dirty="0"/>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6396335"/>
            <a:ext cx="8462958" cy="461665"/>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altLang="zh-CN" sz="1200" dirty="0"/>
              <a:t>Ling </a:t>
            </a:r>
            <a:r>
              <a:rPr lang="en-US" altLang="zh-CN" sz="1200" b="1" dirty="0"/>
              <a:t>Liu</a:t>
            </a:r>
            <a:r>
              <a:rPr lang="en-US" altLang="zh-CN" sz="1200" dirty="0"/>
              <a:t>, M. Tamer </a:t>
            </a:r>
            <a:r>
              <a:rPr lang="en-US" altLang="zh-CN" sz="1200" dirty="0" err="1"/>
              <a:t>Zsu</a:t>
            </a:r>
            <a:r>
              <a:rPr lang="en-US" altLang="zh-CN" sz="1200" dirty="0"/>
              <a:t>: </a:t>
            </a:r>
            <a:r>
              <a:rPr lang="en-US" altLang="zh-CN" sz="1200" u="sng" dirty="0"/>
              <a:t>Encyclopedia of Database Systems</a:t>
            </a:r>
            <a:r>
              <a:rPr lang="en-US" altLang="zh-CN" sz="1200" dirty="0"/>
              <a:t>. 1st edition. Springer Publishing Company, Incorporated. 2009.</a:t>
            </a:r>
          </a:p>
          <a:p>
            <a:r>
              <a:rPr lang="en-US" altLang="zh-CN" sz="1200" b="1" dirty="0"/>
              <a:t>Jensen</a:t>
            </a:r>
            <a:r>
              <a:rPr lang="en-US" altLang="zh-CN" sz="1200" dirty="0"/>
              <a:t> C., Snodgrass R. (2009) </a:t>
            </a:r>
            <a:r>
              <a:rPr lang="en-US" altLang="zh-CN" sz="1200" u="sng" dirty="0"/>
              <a:t>Temporal Element</a:t>
            </a:r>
            <a:r>
              <a:rPr lang="en-US" altLang="zh-CN" sz="1200" dirty="0"/>
              <a:t>. In: LIU L., ÖZSU M.T. (eds) Encyclopedia of Database Systems. Springer, Boston, MA</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323456767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1" y="365127"/>
            <a:ext cx="9143999" cy="688963"/>
          </a:xfrm>
        </p:spPr>
        <p:txBody>
          <a:bodyPr>
            <a:normAutofit fontScale="90000"/>
          </a:bodyPr>
          <a:lstStyle/>
          <a:p>
            <a:r>
              <a:rPr lang="zh-CN" altLang="en-US" sz="3600" dirty="0"/>
              <a:t>时态关系模型：</a:t>
            </a:r>
            <a:r>
              <a:rPr lang="en-US" altLang="zh-CN" sz="3600" dirty="0"/>
              <a:t>attribute timestamping </a:t>
            </a:r>
            <a:r>
              <a:rPr lang="en-US" altLang="zh-CN" sz="2000" dirty="0"/>
              <a:t>[</a:t>
            </a:r>
            <a:r>
              <a:rPr lang="en-US" altLang="zh-CN" sz="2000" dirty="0" err="1"/>
              <a:t>Böhlen</a:t>
            </a:r>
            <a:r>
              <a:rPr lang="en-US" altLang="zh-CN" sz="2000" dirty="0"/>
              <a:t>, 2018]</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054090"/>
            <a:ext cx="9144000" cy="1665047"/>
          </a:xfrm>
        </p:spPr>
        <p:txBody>
          <a:bodyPr>
            <a:normAutofit fontScale="85000" lnSpcReduction="20000"/>
          </a:bodyPr>
          <a:lstStyle/>
          <a:p>
            <a:pPr>
              <a:lnSpc>
                <a:spcPct val="110000"/>
              </a:lnSpc>
            </a:pPr>
            <a:r>
              <a:rPr lang="zh-CN" altLang="en-US" dirty="0"/>
              <a:t>时间不是与</a:t>
            </a:r>
            <a:r>
              <a:rPr lang="en-US" altLang="zh-CN" dirty="0"/>
              <a:t>tuple</a:t>
            </a:r>
            <a:r>
              <a:rPr lang="zh-CN" altLang="en-US" dirty="0"/>
              <a:t>关联，而是与</a:t>
            </a:r>
            <a:r>
              <a:rPr lang="en-US" altLang="zh-CN" dirty="0"/>
              <a:t>tuple</a:t>
            </a:r>
            <a:r>
              <a:rPr lang="zh-CN" altLang="en-US" dirty="0"/>
              <a:t>中的属性关联</a:t>
            </a:r>
            <a:endParaRPr lang="en-US" altLang="zh-CN" dirty="0"/>
          </a:p>
          <a:p>
            <a:pPr>
              <a:lnSpc>
                <a:spcPct val="110000"/>
              </a:lnSpc>
            </a:pPr>
            <a:r>
              <a:rPr lang="zh-CN" altLang="en-US" dirty="0"/>
              <a:t>关系按照某个属性分组，该属性某属性值的所有信息都在一个</a:t>
            </a:r>
            <a:r>
              <a:rPr lang="en-US" altLang="zh-CN" dirty="0"/>
              <a:t>tuple</a:t>
            </a:r>
            <a:r>
              <a:rPr lang="zh-CN" altLang="en-US" dirty="0"/>
              <a:t>中，其他属性的值信息则分布在多个</a:t>
            </a:r>
            <a:r>
              <a:rPr lang="en-US" altLang="zh-CN" dirty="0"/>
              <a:t>tuple</a:t>
            </a:r>
            <a:r>
              <a:rPr lang="zh-CN" altLang="en-US" dirty="0"/>
              <a:t>中。</a:t>
            </a:r>
            <a:endParaRPr lang="en-US" altLang="zh-CN" dirty="0"/>
          </a:p>
          <a:p>
            <a:pPr>
              <a:lnSpc>
                <a:spcPct val="110000"/>
              </a:lnSpc>
            </a:pPr>
            <a:r>
              <a:rPr lang="zh-CN" altLang="en-US" dirty="0"/>
              <a:t>此类模型不满足第一范式</a:t>
            </a:r>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6218963"/>
            <a:ext cx="9144000"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sz="1200" dirty="0"/>
              <a:t>Michael H. </a:t>
            </a:r>
            <a:r>
              <a:rPr lang="en-US" altLang="zh-CN" sz="1200" b="1" dirty="0" err="1"/>
              <a:t>Böhlen</a:t>
            </a:r>
            <a:r>
              <a:rPr lang="en-US" altLang="zh-CN" sz="1200" dirty="0"/>
              <a:t>, Anton </a:t>
            </a:r>
            <a:r>
              <a:rPr lang="en-US" altLang="zh-CN" sz="1200" dirty="0" err="1"/>
              <a:t>Dignös</a:t>
            </a:r>
            <a:r>
              <a:rPr lang="en-US" altLang="zh-CN" sz="1200" dirty="0"/>
              <a:t>, Johann </a:t>
            </a:r>
            <a:r>
              <a:rPr lang="en-US" altLang="zh-CN" sz="1200" dirty="0" err="1"/>
              <a:t>Gamper</a:t>
            </a:r>
            <a:r>
              <a:rPr lang="en-US" altLang="zh-CN" sz="1200" dirty="0"/>
              <a:t>, Christian S. Jensen: </a:t>
            </a:r>
            <a:r>
              <a:rPr lang="en-US" altLang="zh-CN" sz="1200" u="sng" dirty="0"/>
              <a:t>Temporal Data Management – An Overview</a:t>
            </a:r>
            <a:r>
              <a:rPr lang="en-US" altLang="zh-CN" sz="1200" dirty="0"/>
              <a:t>. </a:t>
            </a:r>
            <a:r>
              <a:rPr lang="en-US" altLang="zh-CN" sz="1200" i="1" dirty="0"/>
              <a:t>In</a:t>
            </a:r>
            <a:r>
              <a:rPr lang="en-US" altLang="zh-CN" sz="1200" dirty="0"/>
              <a:t> Business Intelligence and Big Data Pp. 51–83. Cham: Springer International Publishing. 2018.</a:t>
            </a:r>
          </a:p>
          <a:p>
            <a:r>
              <a:rPr lang="en-US" altLang="zh-CN" sz="1200" b="1" dirty="0"/>
              <a:t>Jensen</a:t>
            </a:r>
            <a:r>
              <a:rPr lang="en-US" altLang="zh-CN" sz="1200" dirty="0"/>
              <a:t> C.S., T. Snodgrass R. (2009) </a:t>
            </a:r>
            <a:r>
              <a:rPr lang="en-US" altLang="zh-CN" sz="1200" u="sng" dirty="0"/>
              <a:t>Timeslice Operator</a:t>
            </a:r>
            <a:r>
              <a:rPr lang="en-US" altLang="zh-CN" sz="1200" dirty="0"/>
              <a:t>. In: LIU L., ÖZSU M.T. (eds) Encyclopedia of Database Systems. Springer, Boston, MA</a:t>
            </a:r>
            <a:endParaRPr lang="en-US" altLang="zh-CN" sz="1200" dirty="0">
              <a:effectLst/>
            </a:endParaRP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8" name="箭號: ＞形 7">
            <a:extLst>
              <a:ext uri="{FF2B5EF4-FFF2-40B4-BE49-F238E27FC236}">
                <a16:creationId xmlns:a16="http://schemas.microsoft.com/office/drawing/2014/main" id="{61D15A12-1F91-4829-818F-1B1CE38A2338}"/>
              </a:ext>
            </a:extLst>
          </p:cNvPr>
          <p:cNvSpPr/>
          <p:nvPr/>
        </p:nvSpPr>
        <p:spPr>
          <a:xfrm>
            <a:off x="1443790" y="0"/>
            <a:ext cx="1860884"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时态关系模型</a:t>
            </a:r>
          </a:p>
        </p:txBody>
      </p:sp>
      <p:pic>
        <p:nvPicPr>
          <p:cNvPr id="5" name="圖片 4">
            <a:extLst>
              <a:ext uri="{FF2B5EF4-FFF2-40B4-BE49-F238E27FC236}">
                <a16:creationId xmlns:a16="http://schemas.microsoft.com/office/drawing/2014/main" id="{A37D254A-17D4-41F7-B9BB-23155CFC5E02}"/>
              </a:ext>
            </a:extLst>
          </p:cNvPr>
          <p:cNvPicPr>
            <a:picLocks noChangeAspect="1"/>
          </p:cNvPicPr>
          <p:nvPr/>
        </p:nvPicPr>
        <p:blipFill rotWithShape="1">
          <a:blip r:embed="rId3"/>
          <a:srcRect t="6447"/>
          <a:stretch/>
        </p:blipFill>
        <p:spPr>
          <a:xfrm>
            <a:off x="4740443" y="2719136"/>
            <a:ext cx="4403556" cy="3499827"/>
          </a:xfrm>
          <a:prstGeom prst="rect">
            <a:avLst/>
          </a:prstGeom>
        </p:spPr>
      </p:pic>
      <p:pic>
        <p:nvPicPr>
          <p:cNvPr id="9" name="圖片 8">
            <a:extLst>
              <a:ext uri="{FF2B5EF4-FFF2-40B4-BE49-F238E27FC236}">
                <a16:creationId xmlns:a16="http://schemas.microsoft.com/office/drawing/2014/main" id="{BBBDD188-F132-442B-ADAC-F0D1B42AA23F}"/>
              </a:ext>
            </a:extLst>
          </p:cNvPr>
          <p:cNvPicPr>
            <a:picLocks noChangeAspect="1"/>
          </p:cNvPicPr>
          <p:nvPr/>
        </p:nvPicPr>
        <p:blipFill rotWithShape="1">
          <a:blip r:embed="rId4"/>
          <a:srcRect b="6270"/>
          <a:stretch/>
        </p:blipFill>
        <p:spPr>
          <a:xfrm>
            <a:off x="0" y="2978458"/>
            <a:ext cx="2150450" cy="3037332"/>
          </a:xfrm>
          <a:prstGeom prst="rect">
            <a:avLst/>
          </a:prstGeom>
        </p:spPr>
      </p:pic>
    </p:spTree>
    <p:extLst>
      <p:ext uri="{BB962C8B-B14F-4D97-AF65-F5344CB8AC3E}">
        <p14:creationId xmlns:p14="http://schemas.microsoft.com/office/powerpoint/2010/main" val="381255854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9422E72-EE79-4679-9E32-2F85FEE9049C}"/>
              </a:ext>
            </a:extLst>
          </p:cNvPr>
          <p:cNvSpPr>
            <a:spLocks noGrp="1"/>
          </p:cNvSpPr>
          <p:nvPr>
            <p:ph type="title"/>
          </p:nvPr>
        </p:nvSpPr>
        <p:spPr>
          <a:xfrm>
            <a:off x="62664" y="401053"/>
            <a:ext cx="8452686" cy="743536"/>
          </a:xfrm>
        </p:spPr>
        <p:txBody>
          <a:bodyPr>
            <a:normAutofit fontScale="90000"/>
          </a:bodyPr>
          <a:lstStyle/>
          <a:p>
            <a:r>
              <a:rPr lang="zh-CN" altLang="en-US" dirty="0"/>
              <a:t>时态关系模型：</a:t>
            </a:r>
            <a:r>
              <a:rPr lang="en-US" altLang="zh-CN" dirty="0"/>
              <a:t>tuple timestamping</a:t>
            </a:r>
            <a:endParaRPr lang="zh-CN" altLang="en-US" dirty="0"/>
          </a:p>
        </p:txBody>
      </p:sp>
      <p:sp>
        <p:nvSpPr>
          <p:cNvPr id="13" name="內容版面配置區 12">
            <a:extLst>
              <a:ext uri="{FF2B5EF4-FFF2-40B4-BE49-F238E27FC236}">
                <a16:creationId xmlns:a16="http://schemas.microsoft.com/office/drawing/2014/main" id="{C5CEA4CD-D5BD-4497-8EC9-670884F96FE9}"/>
              </a:ext>
            </a:extLst>
          </p:cNvPr>
          <p:cNvSpPr>
            <a:spLocks noGrp="1"/>
          </p:cNvSpPr>
          <p:nvPr>
            <p:ph idx="1"/>
          </p:nvPr>
        </p:nvSpPr>
        <p:spPr>
          <a:xfrm>
            <a:off x="132426" y="1160998"/>
            <a:ext cx="8879148" cy="2456496"/>
          </a:xfrm>
        </p:spPr>
        <p:txBody>
          <a:bodyPr>
            <a:normAutofit fontScale="85000" lnSpcReduction="10000"/>
          </a:bodyPr>
          <a:lstStyle/>
          <a:p>
            <a:pPr>
              <a:lnSpc>
                <a:spcPct val="100000"/>
              </a:lnSpc>
            </a:pPr>
            <a:r>
              <a:rPr lang="en-US" altLang="zh-CN" dirty="0"/>
              <a:t>Point-Based and Interval-Based Semantics [</a:t>
            </a:r>
            <a:r>
              <a:rPr lang="en-US" altLang="zh-CN" dirty="0" err="1"/>
              <a:t>Böhlen</a:t>
            </a:r>
            <a:r>
              <a:rPr lang="en-US" altLang="zh-CN" dirty="0"/>
              <a:t>, 2018]</a:t>
            </a:r>
          </a:p>
          <a:p>
            <a:pPr lvl="1">
              <a:lnSpc>
                <a:spcPct val="100000"/>
              </a:lnSpc>
            </a:pPr>
            <a:r>
              <a:rPr lang="en-US" altLang="zh-CN" dirty="0"/>
              <a:t>From a semantic viewpoint, two different types of models can be distinguished: models with point-based semantics and models with interval-based semantics. This distinction is orthogonal to the choice of the timestamp (i.e., time points, time intervals, or temporal elements) and focuses on the meaning of the timestamps. </a:t>
            </a:r>
          </a:p>
          <a:p>
            <a:pPr lvl="2">
              <a:lnSpc>
                <a:spcPct val="100000"/>
              </a:lnSpc>
            </a:pPr>
            <a:r>
              <a:rPr lang="en-US" altLang="zh-CN" dirty="0"/>
              <a:t>Temporal elements support only a point-based semantics, and an additional attribute would be necessary to distinguish between the two consecutive 2-day rentals</a:t>
            </a:r>
          </a:p>
          <a:p>
            <a:pPr>
              <a:lnSpc>
                <a:spcPct val="100000"/>
              </a:lnSpc>
            </a:pPr>
            <a:endParaRPr lang="zh-CN" altLang="en-US" dirty="0"/>
          </a:p>
        </p:txBody>
      </p:sp>
      <p:sp>
        <p:nvSpPr>
          <p:cNvPr id="4" name="箭號: 五邊形 3">
            <a:extLst>
              <a:ext uri="{FF2B5EF4-FFF2-40B4-BE49-F238E27FC236}">
                <a16:creationId xmlns:a16="http://schemas.microsoft.com/office/drawing/2014/main" id="{1DAACED4-1E15-4609-B310-1B745B395A74}"/>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5" name="箭號: ＞形 4">
            <a:extLst>
              <a:ext uri="{FF2B5EF4-FFF2-40B4-BE49-F238E27FC236}">
                <a16:creationId xmlns:a16="http://schemas.microsoft.com/office/drawing/2014/main" id="{D22499D0-958A-4763-A46E-DAF1BB5AAD86}"/>
              </a:ext>
            </a:extLst>
          </p:cNvPr>
          <p:cNvSpPr/>
          <p:nvPr/>
        </p:nvSpPr>
        <p:spPr>
          <a:xfrm>
            <a:off x="1443790" y="0"/>
            <a:ext cx="1860884"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时态关系模型</a:t>
            </a:r>
          </a:p>
        </p:txBody>
      </p:sp>
      <p:pic>
        <p:nvPicPr>
          <p:cNvPr id="6" name="圖片 5">
            <a:extLst>
              <a:ext uri="{FF2B5EF4-FFF2-40B4-BE49-F238E27FC236}">
                <a16:creationId xmlns:a16="http://schemas.microsoft.com/office/drawing/2014/main" id="{075390B3-D893-4F78-8D29-F71D5BC5FCC3}"/>
              </a:ext>
            </a:extLst>
          </p:cNvPr>
          <p:cNvPicPr>
            <a:picLocks noChangeAspect="1"/>
          </p:cNvPicPr>
          <p:nvPr/>
        </p:nvPicPr>
        <p:blipFill>
          <a:blip r:embed="rId3"/>
          <a:stretch>
            <a:fillRect/>
          </a:stretch>
        </p:blipFill>
        <p:spPr>
          <a:xfrm>
            <a:off x="2259098" y="3617494"/>
            <a:ext cx="6706491" cy="1149684"/>
          </a:xfrm>
          <a:prstGeom prst="rect">
            <a:avLst/>
          </a:prstGeom>
          <a:ln>
            <a:noFill/>
          </a:ln>
          <a:effectLst>
            <a:outerShdw blurRad="190500" algn="tl" rotWithShape="0">
              <a:srgbClr val="000000">
                <a:alpha val="70000"/>
              </a:srgbClr>
            </a:outerShdw>
          </a:effectLst>
        </p:spPr>
      </p:pic>
      <p:pic>
        <p:nvPicPr>
          <p:cNvPr id="7" name="圖片 6">
            <a:extLst>
              <a:ext uri="{FF2B5EF4-FFF2-40B4-BE49-F238E27FC236}">
                <a16:creationId xmlns:a16="http://schemas.microsoft.com/office/drawing/2014/main" id="{FD95B574-3D2C-4ED2-96FF-0B22D4F75114}"/>
              </a:ext>
            </a:extLst>
          </p:cNvPr>
          <p:cNvPicPr>
            <a:picLocks noChangeAspect="1"/>
          </p:cNvPicPr>
          <p:nvPr/>
        </p:nvPicPr>
        <p:blipFill>
          <a:blip r:embed="rId4"/>
          <a:stretch>
            <a:fillRect/>
          </a:stretch>
        </p:blipFill>
        <p:spPr>
          <a:xfrm>
            <a:off x="62664" y="3617494"/>
            <a:ext cx="2150450" cy="3240505"/>
          </a:xfrm>
          <a:prstGeom prst="rect">
            <a:avLst/>
          </a:prstGeom>
        </p:spPr>
      </p:pic>
      <p:pic>
        <p:nvPicPr>
          <p:cNvPr id="10" name="圖片 9">
            <a:extLst>
              <a:ext uri="{FF2B5EF4-FFF2-40B4-BE49-F238E27FC236}">
                <a16:creationId xmlns:a16="http://schemas.microsoft.com/office/drawing/2014/main" id="{34CCDA44-7BFC-4FA8-BC6E-CB72994E7CE7}"/>
              </a:ext>
            </a:extLst>
          </p:cNvPr>
          <p:cNvPicPr>
            <a:picLocks noChangeAspect="1"/>
          </p:cNvPicPr>
          <p:nvPr/>
        </p:nvPicPr>
        <p:blipFill>
          <a:blip r:embed="rId5"/>
          <a:stretch>
            <a:fillRect/>
          </a:stretch>
        </p:blipFill>
        <p:spPr>
          <a:xfrm>
            <a:off x="2305083" y="5461629"/>
            <a:ext cx="2266917" cy="1367234"/>
          </a:xfrm>
          <a:prstGeom prst="rect">
            <a:avLst/>
          </a:prstGeom>
        </p:spPr>
      </p:pic>
      <p:pic>
        <p:nvPicPr>
          <p:cNvPr id="11" name="圖片 10">
            <a:extLst>
              <a:ext uri="{FF2B5EF4-FFF2-40B4-BE49-F238E27FC236}">
                <a16:creationId xmlns:a16="http://schemas.microsoft.com/office/drawing/2014/main" id="{B3453871-D963-4A6B-AFFE-745AE5C7D04E}"/>
              </a:ext>
            </a:extLst>
          </p:cNvPr>
          <p:cNvPicPr>
            <a:picLocks noChangeAspect="1"/>
          </p:cNvPicPr>
          <p:nvPr/>
        </p:nvPicPr>
        <p:blipFill>
          <a:blip r:embed="rId6"/>
          <a:stretch>
            <a:fillRect/>
          </a:stretch>
        </p:blipFill>
        <p:spPr>
          <a:xfrm>
            <a:off x="4357937" y="5445220"/>
            <a:ext cx="2167739" cy="1183047"/>
          </a:xfrm>
          <a:prstGeom prst="rect">
            <a:avLst/>
          </a:prstGeom>
        </p:spPr>
      </p:pic>
      <p:pic>
        <p:nvPicPr>
          <p:cNvPr id="12" name="圖片 11">
            <a:extLst>
              <a:ext uri="{FF2B5EF4-FFF2-40B4-BE49-F238E27FC236}">
                <a16:creationId xmlns:a16="http://schemas.microsoft.com/office/drawing/2014/main" id="{41A4E269-AA26-44DD-AADB-22FEAE878863}"/>
              </a:ext>
            </a:extLst>
          </p:cNvPr>
          <p:cNvPicPr>
            <a:picLocks noChangeAspect="1"/>
          </p:cNvPicPr>
          <p:nvPr/>
        </p:nvPicPr>
        <p:blipFill>
          <a:blip r:embed="rId7"/>
          <a:stretch>
            <a:fillRect/>
          </a:stretch>
        </p:blipFill>
        <p:spPr>
          <a:xfrm>
            <a:off x="6557760" y="5461629"/>
            <a:ext cx="2566737" cy="1149684"/>
          </a:xfrm>
          <a:prstGeom prst="rect">
            <a:avLst/>
          </a:prstGeom>
        </p:spPr>
      </p:pic>
      <p:sp>
        <p:nvSpPr>
          <p:cNvPr id="3" name="文字方塊 2">
            <a:extLst>
              <a:ext uri="{FF2B5EF4-FFF2-40B4-BE49-F238E27FC236}">
                <a16:creationId xmlns:a16="http://schemas.microsoft.com/office/drawing/2014/main" id="{5524B640-5C80-4C2C-BA0E-CE412713D6C4}"/>
              </a:ext>
            </a:extLst>
          </p:cNvPr>
          <p:cNvSpPr txBox="1"/>
          <p:nvPr/>
        </p:nvSpPr>
        <p:spPr>
          <a:xfrm>
            <a:off x="2374232" y="4894828"/>
            <a:ext cx="4266578" cy="523220"/>
          </a:xfrm>
          <a:prstGeom prst="rect">
            <a:avLst/>
          </a:prstGeom>
        </p:spPr>
        <p:style>
          <a:lnRef idx="1">
            <a:schemeClr val="accent3"/>
          </a:lnRef>
          <a:fillRef idx="2">
            <a:schemeClr val="accent3"/>
          </a:fillRef>
          <a:effectRef idx="1">
            <a:schemeClr val="accent3"/>
          </a:effectRef>
          <a:fontRef idx="minor">
            <a:schemeClr val="dk1"/>
          </a:fontRef>
        </p:style>
        <p:txBody>
          <a:bodyPr wrap="square" rtlCol="0">
            <a:spAutoFit/>
          </a:bodyPr>
          <a:lstStyle/>
          <a:p>
            <a:r>
              <a:rPr lang="en-US" altLang="zh-CN" sz="1400" dirty="0"/>
              <a:t>(b) and (c) are considered equivalent under point-based semantics since they are </a:t>
            </a:r>
            <a:r>
              <a:rPr lang="en-US" altLang="zh-CN" sz="1400" i="1" dirty="0"/>
              <a:t>snapshot equivalent</a:t>
            </a:r>
            <a:endParaRPr lang="zh-CN" altLang="en-US" sz="1400" i="1" dirty="0"/>
          </a:p>
        </p:txBody>
      </p:sp>
    </p:spTree>
    <p:extLst>
      <p:ext uri="{BB962C8B-B14F-4D97-AF65-F5344CB8AC3E}">
        <p14:creationId xmlns:p14="http://schemas.microsoft.com/office/powerpoint/2010/main" val="425288516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1" y="365127"/>
            <a:ext cx="9143999" cy="688963"/>
          </a:xfrm>
        </p:spPr>
        <p:txBody>
          <a:bodyPr>
            <a:normAutofit fontScale="90000"/>
          </a:bodyPr>
          <a:lstStyle/>
          <a:p>
            <a:r>
              <a:rPr lang="en-US" altLang="zh-CN" sz="3600" dirty="0"/>
              <a:t>Point-Based and Interval-Based Semantics </a:t>
            </a:r>
            <a:r>
              <a:rPr lang="en-US" altLang="zh-CN" sz="2000" dirty="0"/>
              <a:t>[</a:t>
            </a:r>
            <a:r>
              <a:rPr lang="en-US" altLang="zh-CN" sz="2000" dirty="0" err="1"/>
              <a:t>Böhlen</a:t>
            </a:r>
            <a:r>
              <a:rPr lang="en-US" altLang="zh-CN" sz="2000" dirty="0"/>
              <a:t>, 2018]</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054090"/>
            <a:ext cx="9144000" cy="5041910"/>
          </a:xfrm>
        </p:spPr>
        <p:txBody>
          <a:bodyPr>
            <a:normAutofit/>
          </a:bodyPr>
          <a:lstStyle/>
          <a:p>
            <a:r>
              <a:rPr lang="en-US" altLang="zh-CN" dirty="0"/>
              <a:t>Snapshot equivalent</a:t>
            </a:r>
          </a:p>
          <a:p>
            <a:pPr lvl="1"/>
            <a:r>
              <a:rPr lang="en-US" altLang="zh-CN" dirty="0"/>
              <a:t>let </a:t>
            </a:r>
            <a:r>
              <a:rPr lang="en-US" altLang="zh-CN" dirty="0">
                <a:solidFill>
                  <a:schemeClr val="accent5"/>
                </a:solidFill>
              </a:rPr>
              <a:t>r</a:t>
            </a:r>
            <a:r>
              <a:rPr lang="en-US" altLang="zh-CN" dirty="0"/>
              <a:t> and </a:t>
            </a:r>
            <a:r>
              <a:rPr lang="en-US" altLang="zh-CN" dirty="0">
                <a:solidFill>
                  <a:schemeClr val="accent5"/>
                </a:solidFill>
              </a:rPr>
              <a:t>s</a:t>
            </a:r>
            <a:r>
              <a:rPr lang="en-US" altLang="zh-CN" dirty="0"/>
              <a:t> be two temporal relations, </a:t>
            </a:r>
            <a:r>
              <a:rPr lang="en-US" altLang="zh-CN" dirty="0">
                <a:solidFill>
                  <a:schemeClr val="accent5"/>
                </a:solidFill>
              </a:rPr>
              <a:t>Ω</a:t>
            </a:r>
            <a:r>
              <a:rPr lang="en-US" altLang="zh-CN" baseline="-25000" dirty="0">
                <a:solidFill>
                  <a:schemeClr val="accent5"/>
                </a:solidFill>
              </a:rPr>
              <a:t>T</a:t>
            </a:r>
            <a:r>
              <a:rPr lang="en-US" altLang="zh-CN" dirty="0"/>
              <a:t> be the time domain, and </a:t>
            </a:r>
            <a:r>
              <a:rPr lang="en-US" altLang="zh-CN" dirty="0" err="1">
                <a:solidFill>
                  <a:schemeClr val="accent5"/>
                </a:solidFill>
              </a:rPr>
              <a:t>τ</a:t>
            </a:r>
            <a:r>
              <a:rPr lang="en-US" altLang="zh-CN" baseline="-25000" dirty="0" err="1">
                <a:solidFill>
                  <a:schemeClr val="accent5"/>
                </a:solidFill>
              </a:rPr>
              <a:t>t</a:t>
            </a:r>
            <a:r>
              <a:rPr lang="en-US" altLang="zh-CN" dirty="0">
                <a:solidFill>
                  <a:schemeClr val="accent5"/>
                </a:solidFill>
              </a:rPr>
              <a:t>(r)</a:t>
            </a:r>
            <a:r>
              <a:rPr lang="en-US" altLang="zh-CN" dirty="0"/>
              <a:t> be the </a:t>
            </a:r>
            <a:r>
              <a:rPr lang="en-US" altLang="zh-CN" i="1" dirty="0"/>
              <a:t>timeslice</a:t>
            </a:r>
            <a:r>
              <a:rPr lang="en-US" altLang="zh-CN" dirty="0"/>
              <a:t> operator [52] with </a:t>
            </a:r>
            <a:r>
              <a:rPr lang="en-US" altLang="zh-CN" dirty="0">
                <a:solidFill>
                  <a:schemeClr val="accent5"/>
                </a:solidFill>
              </a:rPr>
              <a:t>t</a:t>
            </a:r>
            <a:r>
              <a:rPr lang="en-US" altLang="zh-CN" dirty="0"/>
              <a:t> being a time instant. The relations </a:t>
            </a:r>
            <a:r>
              <a:rPr lang="en-US" altLang="zh-CN" dirty="0">
                <a:solidFill>
                  <a:schemeClr val="accent5"/>
                </a:solidFill>
              </a:rPr>
              <a:t>r</a:t>
            </a:r>
            <a:r>
              <a:rPr lang="en-US" altLang="zh-CN" dirty="0"/>
              <a:t> and </a:t>
            </a:r>
            <a:r>
              <a:rPr lang="en-US" altLang="zh-CN" dirty="0">
                <a:solidFill>
                  <a:schemeClr val="accent5"/>
                </a:solidFill>
              </a:rPr>
              <a:t>s</a:t>
            </a:r>
            <a:r>
              <a:rPr lang="en-US" altLang="zh-CN" dirty="0"/>
              <a:t> are snapshot equivalent if and only if</a:t>
            </a:r>
          </a:p>
          <a:p>
            <a:pPr lvl="2"/>
            <a:r>
              <a:rPr lang="pt-BR" altLang="zh-CN" dirty="0"/>
              <a:t>∀t ∈ Ω</a:t>
            </a:r>
            <a:r>
              <a:rPr lang="pt-BR" altLang="zh-CN" baseline="-25000" dirty="0"/>
              <a:t>T</a:t>
            </a:r>
            <a:r>
              <a:rPr lang="pt-BR" altLang="zh-CN" dirty="0"/>
              <a:t> : τ</a:t>
            </a:r>
            <a:r>
              <a:rPr lang="pt-BR" altLang="zh-CN" baseline="-25000" dirty="0"/>
              <a:t>t</a:t>
            </a:r>
            <a:r>
              <a:rPr lang="pt-BR" altLang="zh-CN" dirty="0"/>
              <a:t>(r) ≡ τ</a:t>
            </a:r>
            <a:r>
              <a:rPr lang="pt-BR" altLang="zh-CN" baseline="-25000" dirty="0"/>
              <a:t>t</a:t>
            </a:r>
            <a:r>
              <a:rPr lang="pt-BR" altLang="zh-CN" dirty="0"/>
              <a:t>(s)</a:t>
            </a:r>
          </a:p>
          <a:p>
            <a:pPr lvl="1"/>
            <a:r>
              <a:rPr lang="en-US" altLang="zh-CN" dirty="0"/>
              <a:t>Timeslice operator [Jenson, 2009]</a:t>
            </a:r>
          </a:p>
          <a:p>
            <a:pPr lvl="2"/>
            <a:r>
              <a:rPr lang="en-US" altLang="zh-CN" dirty="0"/>
              <a:t>The </a:t>
            </a:r>
            <a:r>
              <a:rPr lang="en-US" altLang="zh-CN" i="1" dirty="0"/>
              <a:t>valid-</a:t>
            </a:r>
            <a:r>
              <a:rPr lang="en-US" altLang="zh-CN" i="1" dirty="0" err="1"/>
              <a:t>timeslice</a:t>
            </a:r>
            <a:r>
              <a:rPr lang="en-US" altLang="zh-CN" i="1" dirty="0"/>
              <a:t> operator</a:t>
            </a:r>
            <a:r>
              <a:rPr lang="en-US" altLang="zh-CN" dirty="0"/>
              <a:t> may be applied to any temporal relation that captures valid time. Given also a valid-time element as a parameter, it returns the argument relation reduced in the valid-time dimension to just those time(s) specified by the valid-time element. The </a:t>
            </a:r>
            <a:r>
              <a:rPr lang="en-US" altLang="zh-CN" i="1" dirty="0"/>
              <a:t>transaction timeslice operator</a:t>
            </a:r>
            <a:r>
              <a:rPr lang="en-US" altLang="zh-CN" dirty="0"/>
              <a:t> is defined similarly, with the exception that the argument relation must capture transaction time.</a:t>
            </a:r>
            <a:endParaRPr lang="zh-CN" altLang="en-US" dirty="0"/>
          </a:p>
        </p:txBody>
      </p:sp>
      <p:sp>
        <p:nvSpPr>
          <p:cNvPr id="4" name="文字方塊 3">
            <a:extLst>
              <a:ext uri="{FF2B5EF4-FFF2-40B4-BE49-F238E27FC236}">
                <a16:creationId xmlns:a16="http://schemas.microsoft.com/office/drawing/2014/main" id="{E305D051-04E5-4F10-BE83-9D1EE320C33C}"/>
              </a:ext>
            </a:extLst>
          </p:cNvPr>
          <p:cNvSpPr txBox="1"/>
          <p:nvPr/>
        </p:nvSpPr>
        <p:spPr>
          <a:xfrm>
            <a:off x="0" y="6218963"/>
            <a:ext cx="9144000"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sz="1200" dirty="0"/>
              <a:t>Michael H. </a:t>
            </a:r>
            <a:r>
              <a:rPr lang="en-US" altLang="zh-CN" sz="1200" b="1" dirty="0" err="1"/>
              <a:t>Böhlen</a:t>
            </a:r>
            <a:r>
              <a:rPr lang="en-US" altLang="zh-CN" sz="1200" dirty="0"/>
              <a:t>, Anton </a:t>
            </a:r>
            <a:r>
              <a:rPr lang="en-US" altLang="zh-CN" sz="1200" dirty="0" err="1"/>
              <a:t>Dignös</a:t>
            </a:r>
            <a:r>
              <a:rPr lang="en-US" altLang="zh-CN" sz="1200" dirty="0"/>
              <a:t>, Johann </a:t>
            </a:r>
            <a:r>
              <a:rPr lang="en-US" altLang="zh-CN" sz="1200" dirty="0" err="1"/>
              <a:t>Gamper</a:t>
            </a:r>
            <a:r>
              <a:rPr lang="en-US" altLang="zh-CN" sz="1200" dirty="0"/>
              <a:t>, Christian S. Jensen: </a:t>
            </a:r>
            <a:r>
              <a:rPr lang="en-US" altLang="zh-CN" sz="1200" u="sng" dirty="0"/>
              <a:t>Temporal Data Management – An Overview</a:t>
            </a:r>
            <a:r>
              <a:rPr lang="en-US" altLang="zh-CN" sz="1200" dirty="0"/>
              <a:t>. </a:t>
            </a:r>
            <a:r>
              <a:rPr lang="en-US" altLang="zh-CN" sz="1200" i="1" dirty="0"/>
              <a:t>In</a:t>
            </a:r>
            <a:r>
              <a:rPr lang="en-US" altLang="zh-CN" sz="1200" dirty="0"/>
              <a:t> Business Intelligence and Big Data Pp. 51–83. Cham: Springer International Publishing. 2018.</a:t>
            </a:r>
          </a:p>
          <a:p>
            <a:r>
              <a:rPr lang="en-US" altLang="zh-CN" sz="1200" b="1" dirty="0"/>
              <a:t>Jensen</a:t>
            </a:r>
            <a:r>
              <a:rPr lang="en-US" altLang="zh-CN" sz="1200" dirty="0"/>
              <a:t> C.S., T. Snodgrass R. (2009) </a:t>
            </a:r>
            <a:r>
              <a:rPr lang="en-US" altLang="zh-CN" sz="1200" u="sng" dirty="0"/>
              <a:t>Timeslice Operator</a:t>
            </a:r>
            <a:r>
              <a:rPr lang="en-US" altLang="zh-CN" sz="1200" dirty="0"/>
              <a:t>. In: LIU L., ÖZSU M.T. (eds) Encyclopedia of Database Systems. Springer, Boston, MA</a:t>
            </a:r>
            <a:endParaRPr lang="en-US" altLang="zh-CN" sz="1200" dirty="0">
              <a:effectLst/>
            </a:endParaRP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8" name="箭號: ＞形 7">
            <a:extLst>
              <a:ext uri="{FF2B5EF4-FFF2-40B4-BE49-F238E27FC236}">
                <a16:creationId xmlns:a16="http://schemas.microsoft.com/office/drawing/2014/main" id="{61D15A12-1F91-4829-818F-1B1CE38A2338}"/>
              </a:ext>
            </a:extLst>
          </p:cNvPr>
          <p:cNvSpPr/>
          <p:nvPr/>
        </p:nvSpPr>
        <p:spPr>
          <a:xfrm>
            <a:off x="1443790" y="0"/>
            <a:ext cx="1860884"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时态关系模型</a:t>
            </a:r>
          </a:p>
        </p:txBody>
      </p:sp>
    </p:spTree>
    <p:extLst>
      <p:ext uri="{BB962C8B-B14F-4D97-AF65-F5344CB8AC3E}">
        <p14:creationId xmlns:p14="http://schemas.microsoft.com/office/powerpoint/2010/main" val="389430831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8D67626-EF43-4834-8636-D02D48918BC7}"/>
              </a:ext>
            </a:extLst>
          </p:cNvPr>
          <p:cNvSpPr>
            <a:spLocks noGrp="1"/>
          </p:cNvSpPr>
          <p:nvPr>
            <p:ph type="title"/>
          </p:nvPr>
        </p:nvSpPr>
        <p:spPr>
          <a:xfrm>
            <a:off x="-1" y="365127"/>
            <a:ext cx="9143999" cy="688963"/>
          </a:xfrm>
        </p:spPr>
        <p:txBody>
          <a:bodyPr>
            <a:normAutofit/>
          </a:bodyPr>
          <a:lstStyle/>
          <a:p>
            <a:r>
              <a:rPr lang="zh-CN" altLang="en-US" sz="3600" dirty="0"/>
              <a:t>时态关系模型：</a:t>
            </a:r>
            <a:r>
              <a:rPr lang="en-US" altLang="zh-CN" sz="3600" dirty="0"/>
              <a:t>Querying </a:t>
            </a:r>
            <a:r>
              <a:rPr lang="en-US" altLang="zh-CN" sz="2000" dirty="0"/>
              <a:t>[</a:t>
            </a:r>
            <a:r>
              <a:rPr lang="en-US" altLang="zh-CN" sz="2000" dirty="0" err="1"/>
              <a:t>Böhlen</a:t>
            </a:r>
            <a:r>
              <a:rPr lang="en-US" altLang="zh-CN" sz="2000" dirty="0"/>
              <a:t>, 2018]</a:t>
            </a:r>
            <a:endParaRPr lang="zh-CN" altLang="en-US" dirty="0"/>
          </a:p>
        </p:txBody>
      </p:sp>
      <p:sp>
        <p:nvSpPr>
          <p:cNvPr id="3" name="內容版面配置區 2">
            <a:extLst>
              <a:ext uri="{FF2B5EF4-FFF2-40B4-BE49-F238E27FC236}">
                <a16:creationId xmlns:a16="http://schemas.microsoft.com/office/drawing/2014/main" id="{F429620B-78CD-45D5-8D33-444393C210DE}"/>
              </a:ext>
            </a:extLst>
          </p:cNvPr>
          <p:cNvSpPr>
            <a:spLocks noGrp="1"/>
          </p:cNvSpPr>
          <p:nvPr>
            <p:ph idx="1"/>
          </p:nvPr>
        </p:nvSpPr>
        <p:spPr>
          <a:xfrm>
            <a:off x="0" y="1054090"/>
            <a:ext cx="9144000" cy="3488028"/>
          </a:xfrm>
        </p:spPr>
        <p:txBody>
          <a:bodyPr>
            <a:normAutofit fontScale="62500" lnSpcReduction="20000"/>
          </a:bodyPr>
          <a:lstStyle/>
          <a:p>
            <a:r>
              <a:rPr lang="en-US" altLang="zh-CN" dirty="0"/>
              <a:t>The querying capabilities of temporal DBMSs can be partitioned into three modes: </a:t>
            </a:r>
            <a:r>
              <a:rPr lang="en-US" altLang="zh-CN" dirty="0">
                <a:solidFill>
                  <a:schemeClr val="accent5"/>
                </a:solidFill>
              </a:rPr>
              <a:t>non-sequenced, current, and sequenced </a:t>
            </a:r>
            <a:r>
              <a:rPr lang="en-US" altLang="zh-CN" dirty="0"/>
              <a:t>semantics.</a:t>
            </a:r>
          </a:p>
          <a:p>
            <a:pPr lvl="1"/>
            <a:r>
              <a:rPr lang="en-US" altLang="zh-CN" dirty="0"/>
              <a:t>The </a:t>
            </a:r>
            <a:r>
              <a:rPr lang="en-US" altLang="zh-CN" i="1" dirty="0">
                <a:solidFill>
                  <a:srgbClr val="FF0000"/>
                </a:solidFill>
              </a:rPr>
              <a:t>non-sequenced semantics </a:t>
            </a:r>
            <a:r>
              <a:rPr lang="en-US" altLang="zh-CN" dirty="0"/>
              <a:t>[18] is time agnostic, that is, the DBMS does not enforce any specific meaning on the timestamps, and applications must explicitly specify how to process the temporal information</a:t>
            </a:r>
            <a:r>
              <a:rPr lang="en-US" altLang="zh-CN" dirty="0">
                <a:solidFill>
                  <a:schemeClr val="accent5"/>
                </a:solidFill>
              </a:rPr>
              <a:t>. The support for the non-sequenced semantics in DBMSs is limited to extending SQL with new data types, predicates, and functions</a:t>
            </a:r>
            <a:r>
              <a:rPr lang="en-US" altLang="zh-CN" dirty="0"/>
              <a:t>. Predicates such as OVERLAPS, BEFORE, and CONTAINS are part of the SQL:2011 standard. Another approach to specify temporal relationships are to use the operators of temporal logic, which target the reasoning across different database states [23]. Non-sequenced semantics is the most flexible and expressive semantics since applications handle timestamps like all other attributes without any implicit meaning being enforced.</a:t>
            </a:r>
          </a:p>
          <a:p>
            <a:pPr lvl="1"/>
            <a:r>
              <a:rPr lang="en-US" altLang="zh-CN" dirty="0"/>
              <a:t>The </a:t>
            </a:r>
            <a:r>
              <a:rPr lang="en-US" altLang="zh-CN" i="1" dirty="0">
                <a:solidFill>
                  <a:srgbClr val="FF0000"/>
                </a:solidFill>
              </a:rPr>
              <a:t>current semantics </a:t>
            </a:r>
            <a:r>
              <a:rPr lang="en-US" altLang="zh-CN" dirty="0"/>
              <a:t>[6,17] performs query processing on the database snapshot at the current time and can be realized by restricting the data to the current time. Current semantics is present in the SQL:2011 standard, where standard SQL queries over transaction time tables (in SQL:2011 called system-versioned tables) are evaluated on the current snapshot [58]. </a:t>
            </a:r>
            <a:r>
              <a:rPr lang="en-US" altLang="zh-CN" dirty="0">
                <a:solidFill>
                  <a:schemeClr val="accent5"/>
                </a:solidFill>
              </a:rPr>
              <a:t>As a simple extension to current semantics, so-called time travel queries allow to specify any snapshot of interest</a:t>
            </a:r>
            <a:r>
              <a:rPr lang="en-US" altLang="zh-CN" dirty="0"/>
              <a:t>. The integration of current semantics into a database engine is usually done with the help of selection operations.</a:t>
            </a:r>
          </a:p>
          <a:p>
            <a:pPr lvl="1"/>
            <a:r>
              <a:rPr lang="en-US" altLang="zh-CN" dirty="0"/>
              <a:t>The </a:t>
            </a:r>
            <a:r>
              <a:rPr lang="en-US" altLang="zh-CN" i="1" dirty="0">
                <a:solidFill>
                  <a:srgbClr val="FF0000"/>
                </a:solidFill>
              </a:rPr>
              <a:t>sequenced semantics </a:t>
            </a:r>
            <a:r>
              <a:rPr lang="en-US" altLang="zh-CN" dirty="0"/>
              <a:t>[15,44] of a temporal query is defined by viewing a temporal database as a sequence of snapshot databases and evaluating the query at each of these snapshots. This concept is known as </a:t>
            </a:r>
            <a:r>
              <a:rPr lang="en-US" altLang="zh-CN" i="1" dirty="0"/>
              <a:t>snapshot reducibility </a:t>
            </a:r>
            <a:r>
              <a:rPr lang="en-US" altLang="zh-CN" dirty="0"/>
              <a:t>[63,86].</a:t>
            </a:r>
          </a:p>
        </p:txBody>
      </p:sp>
      <p:sp>
        <p:nvSpPr>
          <p:cNvPr id="4" name="文字方塊 3">
            <a:extLst>
              <a:ext uri="{FF2B5EF4-FFF2-40B4-BE49-F238E27FC236}">
                <a16:creationId xmlns:a16="http://schemas.microsoft.com/office/drawing/2014/main" id="{E305D051-04E5-4F10-BE83-9D1EE320C33C}"/>
              </a:ext>
            </a:extLst>
          </p:cNvPr>
          <p:cNvSpPr txBox="1"/>
          <p:nvPr/>
        </p:nvSpPr>
        <p:spPr>
          <a:xfrm>
            <a:off x="-2" y="4542118"/>
            <a:ext cx="9144000" cy="1754326"/>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altLang="zh-CN" sz="1200" dirty="0"/>
              <a:t>Michael H. </a:t>
            </a:r>
            <a:r>
              <a:rPr lang="en-US" altLang="zh-CN" sz="1200" b="1" dirty="0" err="1"/>
              <a:t>Böhlen</a:t>
            </a:r>
            <a:r>
              <a:rPr lang="en-US" altLang="zh-CN" sz="1200" dirty="0"/>
              <a:t>, Anton </a:t>
            </a:r>
            <a:r>
              <a:rPr lang="en-US" altLang="zh-CN" sz="1200" dirty="0" err="1"/>
              <a:t>Dignös</a:t>
            </a:r>
            <a:r>
              <a:rPr lang="en-US" altLang="zh-CN" sz="1200" dirty="0"/>
              <a:t>, Johann </a:t>
            </a:r>
            <a:r>
              <a:rPr lang="en-US" altLang="zh-CN" sz="1200" dirty="0" err="1"/>
              <a:t>Gamper</a:t>
            </a:r>
            <a:r>
              <a:rPr lang="en-US" altLang="zh-CN" sz="1200" dirty="0"/>
              <a:t>, Christian S. Jensen: </a:t>
            </a:r>
            <a:r>
              <a:rPr lang="en-US" altLang="zh-CN" sz="1200" u="sng" dirty="0"/>
              <a:t>Temporal Data Management – An Overview</a:t>
            </a:r>
            <a:r>
              <a:rPr lang="en-US" altLang="zh-CN" sz="1200" dirty="0"/>
              <a:t>. </a:t>
            </a:r>
            <a:r>
              <a:rPr lang="en-US" altLang="zh-CN" sz="1200" i="1" dirty="0"/>
              <a:t>In</a:t>
            </a:r>
            <a:r>
              <a:rPr lang="en-US" altLang="zh-CN" sz="1200" dirty="0"/>
              <a:t> Business Intelligence and Big Data Pp. 51–83. Cham: Springer International Publishing. 2018.</a:t>
            </a:r>
          </a:p>
          <a:p>
            <a:r>
              <a:rPr lang="en-US" altLang="zh-CN" sz="1200" dirty="0"/>
              <a:t>[15, 17, 18] Ling </a:t>
            </a:r>
            <a:r>
              <a:rPr lang="en-US" altLang="zh-CN" sz="1200" b="1" dirty="0"/>
              <a:t>Liu</a:t>
            </a:r>
            <a:r>
              <a:rPr lang="en-US" altLang="zh-CN" sz="1200" dirty="0"/>
              <a:t>, M. Tamer </a:t>
            </a:r>
            <a:r>
              <a:rPr lang="en-US" altLang="zh-CN" sz="1200" dirty="0" err="1"/>
              <a:t>Zsu</a:t>
            </a:r>
            <a:r>
              <a:rPr lang="en-US" altLang="zh-CN" sz="1200" dirty="0"/>
              <a:t>: </a:t>
            </a:r>
            <a:r>
              <a:rPr lang="en-US" altLang="zh-CN" sz="1200" u="sng" dirty="0"/>
              <a:t>Encyclopedia of Database Systems</a:t>
            </a:r>
            <a:r>
              <a:rPr lang="en-US" altLang="zh-CN" sz="1200" dirty="0"/>
              <a:t>. 1st edition. Springer Publishing Company, Incorporated. 2009.</a:t>
            </a:r>
          </a:p>
          <a:p>
            <a:r>
              <a:rPr lang="en-US" altLang="zh-CN" sz="1200" dirty="0">
                <a:effectLst/>
              </a:rPr>
              <a:t>[23</a:t>
            </a:r>
            <a:r>
              <a:rPr lang="en-US" altLang="zh-CN" sz="1200" dirty="0"/>
              <a:t>]. </a:t>
            </a:r>
            <a:r>
              <a:rPr lang="en-US" altLang="zh-CN" sz="1200" b="1" dirty="0" err="1"/>
              <a:t>Chomicki</a:t>
            </a:r>
            <a:r>
              <a:rPr lang="en-US" altLang="zh-CN" sz="1200" dirty="0"/>
              <a:t>, J., </a:t>
            </a:r>
            <a:r>
              <a:rPr lang="en-US" altLang="zh-CN" sz="1200" dirty="0" err="1"/>
              <a:t>Toman</a:t>
            </a:r>
            <a:r>
              <a:rPr lang="en-US" altLang="zh-CN" sz="1200" dirty="0"/>
              <a:t>, D., </a:t>
            </a:r>
            <a:r>
              <a:rPr lang="en-US" altLang="zh-CN" sz="1200" dirty="0" err="1"/>
              <a:t>B¨ohlen</a:t>
            </a:r>
            <a:r>
              <a:rPr lang="en-US" altLang="zh-CN" sz="1200" dirty="0"/>
              <a:t>, M.H.: </a:t>
            </a:r>
            <a:r>
              <a:rPr lang="en-US" altLang="zh-CN" sz="1200" u="sng" dirty="0"/>
              <a:t>Querying ATSQL databases with temporal logic</a:t>
            </a:r>
            <a:r>
              <a:rPr lang="en-US" altLang="zh-CN" sz="1200" dirty="0"/>
              <a:t>. ACM Trans. Database Syst. 26(2), 145–178 (2001)</a:t>
            </a:r>
          </a:p>
          <a:p>
            <a:r>
              <a:rPr lang="en-US" altLang="zh-CN" sz="1200" dirty="0">
                <a:effectLst/>
              </a:rPr>
              <a:t>[6].</a:t>
            </a:r>
          </a:p>
          <a:p>
            <a:r>
              <a:rPr lang="en-US" altLang="zh-CN" sz="1200" dirty="0"/>
              <a:t>[58].</a:t>
            </a:r>
          </a:p>
          <a:p>
            <a:r>
              <a:rPr lang="en-US" altLang="zh-CN" sz="1200" dirty="0">
                <a:effectLst/>
              </a:rPr>
              <a:t>[44].</a:t>
            </a:r>
          </a:p>
          <a:p>
            <a:r>
              <a:rPr lang="en-US" altLang="zh-CN" sz="1200" dirty="0"/>
              <a:t>[63].</a:t>
            </a:r>
          </a:p>
          <a:p>
            <a:r>
              <a:rPr lang="en-US" altLang="zh-CN" sz="1200" dirty="0">
                <a:effectLst/>
              </a:rPr>
              <a:t>[86].</a:t>
            </a:r>
          </a:p>
        </p:txBody>
      </p:sp>
      <p:sp>
        <p:nvSpPr>
          <p:cNvPr id="6" name="箭號: 五邊形 5">
            <a:extLst>
              <a:ext uri="{FF2B5EF4-FFF2-40B4-BE49-F238E27FC236}">
                <a16:creationId xmlns:a16="http://schemas.microsoft.com/office/drawing/2014/main" id="{38FC2B69-86A3-4834-9158-AE9CFA8F614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5385D69D-50E6-4386-9CBC-53ADBE3555CD}"/>
              </a:ext>
            </a:extLst>
          </p:cNvPr>
          <p:cNvSpPr/>
          <p:nvPr/>
        </p:nvSpPr>
        <p:spPr>
          <a:xfrm>
            <a:off x="1443790" y="0"/>
            <a:ext cx="144378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基本概念</a:t>
            </a:r>
          </a:p>
        </p:txBody>
      </p:sp>
    </p:spTree>
    <p:extLst>
      <p:ext uri="{BB962C8B-B14F-4D97-AF65-F5344CB8AC3E}">
        <p14:creationId xmlns:p14="http://schemas.microsoft.com/office/powerpoint/2010/main" val="15052527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96F1D0-B291-4AF1-B90B-EB30CDE24F54}"/>
              </a:ext>
            </a:extLst>
          </p:cNvPr>
          <p:cNvSpPr>
            <a:spLocks noGrp="1"/>
          </p:cNvSpPr>
          <p:nvPr>
            <p:ph type="title"/>
          </p:nvPr>
        </p:nvSpPr>
        <p:spPr>
          <a:xfrm>
            <a:off x="0" y="346242"/>
            <a:ext cx="6496170" cy="669590"/>
          </a:xfrm>
        </p:spPr>
        <p:txBody>
          <a:bodyPr>
            <a:normAutofit fontScale="90000"/>
          </a:bodyPr>
          <a:lstStyle/>
          <a:p>
            <a:r>
              <a:rPr lang="zh-CN" altLang="en-US" dirty="0"/>
              <a:t>应用需求分析</a:t>
            </a:r>
          </a:p>
        </p:txBody>
      </p:sp>
      <p:sp>
        <p:nvSpPr>
          <p:cNvPr id="3" name="內容版面配置區 2">
            <a:extLst>
              <a:ext uri="{FF2B5EF4-FFF2-40B4-BE49-F238E27FC236}">
                <a16:creationId xmlns:a16="http://schemas.microsoft.com/office/drawing/2014/main" id="{AE7F70CA-D36B-4B46-8761-587A0CC5216A}"/>
              </a:ext>
            </a:extLst>
          </p:cNvPr>
          <p:cNvSpPr>
            <a:spLocks noGrp="1"/>
          </p:cNvSpPr>
          <p:nvPr>
            <p:ph idx="1"/>
          </p:nvPr>
        </p:nvSpPr>
        <p:spPr>
          <a:xfrm>
            <a:off x="0" y="1015832"/>
            <a:ext cx="7193385" cy="4586873"/>
          </a:xfrm>
        </p:spPr>
        <p:txBody>
          <a:bodyPr>
            <a:normAutofit/>
          </a:bodyPr>
          <a:lstStyle/>
          <a:p>
            <a:pPr>
              <a:lnSpc>
                <a:spcPct val="120000"/>
              </a:lnSpc>
            </a:pPr>
            <a:r>
              <a:rPr lang="zh-CN" altLang="en-US" dirty="0"/>
              <a:t>应用数据建模</a:t>
            </a:r>
            <a:endParaRPr lang="en-US" altLang="zh-CN" dirty="0"/>
          </a:p>
          <a:p>
            <a:pPr lvl="1">
              <a:lnSpc>
                <a:spcPct val="120000"/>
              </a:lnSpc>
            </a:pPr>
            <a:r>
              <a:rPr lang="zh-CN" altLang="en-US" dirty="0"/>
              <a:t>路口为点，道路为有向边</a:t>
            </a:r>
          </a:p>
          <a:p>
            <a:pPr lvl="1">
              <a:lnSpc>
                <a:spcPct val="120000"/>
              </a:lnSpc>
            </a:pPr>
            <a:r>
              <a:rPr lang="zh-CN" altLang="en-US" dirty="0"/>
              <a:t>边上有</a:t>
            </a:r>
            <a:r>
              <a:rPr lang="zh-CN" altLang="en-US" dirty="0">
                <a:solidFill>
                  <a:srgbClr val="FFC000"/>
                </a:solidFill>
              </a:rPr>
              <a:t>静态属性</a:t>
            </a:r>
            <a:r>
              <a:rPr lang="zh-CN" altLang="en-US" dirty="0"/>
              <a:t>及</a:t>
            </a:r>
            <a:r>
              <a:rPr lang="zh-CN" altLang="en-US" dirty="0">
                <a:solidFill>
                  <a:schemeClr val="accent6">
                    <a:lumMod val="75000"/>
                  </a:schemeClr>
                </a:solidFill>
              </a:rPr>
              <a:t>时态属性</a:t>
            </a:r>
          </a:p>
          <a:p>
            <a:pPr>
              <a:lnSpc>
                <a:spcPct val="120000"/>
              </a:lnSpc>
            </a:pPr>
            <a:r>
              <a:rPr lang="zh-CN" altLang="en-US" dirty="0"/>
              <a:t>应用特征</a:t>
            </a:r>
            <a:endParaRPr lang="en-US" altLang="zh-CN" dirty="0"/>
          </a:p>
          <a:p>
            <a:pPr lvl="1">
              <a:lnSpc>
                <a:spcPct val="120000"/>
              </a:lnSpc>
            </a:pPr>
            <a:r>
              <a:rPr lang="zh-CN" altLang="en-US" dirty="0"/>
              <a:t>图的结构较少发生变化</a:t>
            </a:r>
            <a:endParaRPr lang="en-US" altLang="zh-CN" dirty="0"/>
          </a:p>
          <a:p>
            <a:pPr lvl="1">
              <a:lnSpc>
                <a:spcPct val="120000"/>
              </a:lnSpc>
            </a:pPr>
            <a:r>
              <a:rPr lang="zh-CN" altLang="en-US" dirty="0"/>
              <a:t>图的边上的某些属性的值随时间频繁发生变化</a:t>
            </a:r>
            <a:endParaRPr lang="en-US" altLang="zh-CN" dirty="0"/>
          </a:p>
          <a:p>
            <a:pPr lvl="2">
              <a:lnSpc>
                <a:spcPct val="120000"/>
              </a:lnSpc>
            </a:pPr>
            <a:r>
              <a:rPr lang="zh-CN" altLang="en-US" dirty="0"/>
              <a:t>对某条边来说，其多个属性是同时更新的。</a:t>
            </a:r>
            <a:endParaRPr lang="en-US" altLang="zh-CN" dirty="0"/>
          </a:p>
          <a:p>
            <a:pPr lvl="2">
              <a:lnSpc>
                <a:spcPct val="120000"/>
              </a:lnSpc>
            </a:pPr>
            <a:r>
              <a:rPr lang="zh-CN" altLang="en-US" dirty="0"/>
              <a:t>对某条边来说，其属性的更新在时间上是递增的。</a:t>
            </a:r>
            <a:endParaRPr lang="en-US" altLang="zh-CN" dirty="0"/>
          </a:p>
          <a:p>
            <a:pPr lvl="2">
              <a:lnSpc>
                <a:spcPct val="120000"/>
              </a:lnSpc>
            </a:pPr>
            <a:r>
              <a:rPr lang="zh-CN" altLang="en-US" dirty="0"/>
              <a:t>不同边的属性的更新时间有差异。</a:t>
            </a:r>
            <a:endParaRPr lang="en-US" altLang="zh-CN" dirty="0"/>
          </a:p>
        </p:txBody>
      </p:sp>
      <p:sp>
        <p:nvSpPr>
          <p:cNvPr id="4" name="箭號: 五邊形 3">
            <a:extLst>
              <a:ext uri="{FF2B5EF4-FFF2-40B4-BE49-F238E27FC236}">
                <a16:creationId xmlns:a16="http://schemas.microsoft.com/office/drawing/2014/main" id="{EC6A8EB6-B875-4CC8-99B1-E3842F6C494E}"/>
              </a:ext>
            </a:extLst>
          </p:cNvPr>
          <p:cNvSpPr/>
          <p:nvPr/>
        </p:nvSpPr>
        <p:spPr>
          <a:xfrm>
            <a:off x="0" y="0"/>
            <a:ext cx="2438400"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altLang="zh-CN" dirty="0"/>
              <a:t>Motivation</a:t>
            </a:r>
            <a:r>
              <a:rPr lang="zh-CN" altLang="en-US" dirty="0"/>
              <a:t>与系统特征</a:t>
            </a:r>
          </a:p>
        </p:txBody>
      </p:sp>
      <p:sp>
        <p:nvSpPr>
          <p:cNvPr id="5" name="箭號: ＞形 4">
            <a:extLst>
              <a:ext uri="{FF2B5EF4-FFF2-40B4-BE49-F238E27FC236}">
                <a16:creationId xmlns:a16="http://schemas.microsoft.com/office/drawing/2014/main" id="{AFB0288F-4AF4-48B3-B765-E1AA117426FB}"/>
              </a:ext>
            </a:extLst>
          </p:cNvPr>
          <p:cNvSpPr/>
          <p:nvPr/>
        </p:nvSpPr>
        <p:spPr>
          <a:xfrm>
            <a:off x="2438399" y="0"/>
            <a:ext cx="1163052"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时态图</a:t>
            </a:r>
          </a:p>
        </p:txBody>
      </p:sp>
      <p:sp>
        <p:nvSpPr>
          <p:cNvPr id="6" name="箭號: ＞形 5">
            <a:extLst>
              <a:ext uri="{FF2B5EF4-FFF2-40B4-BE49-F238E27FC236}">
                <a16:creationId xmlns:a16="http://schemas.microsoft.com/office/drawing/2014/main" id="{C8DF9691-003A-450A-BF87-7CD75F6E6B79}"/>
              </a:ext>
            </a:extLst>
          </p:cNvPr>
          <p:cNvSpPr/>
          <p:nvPr/>
        </p:nvSpPr>
        <p:spPr>
          <a:xfrm>
            <a:off x="3601451" y="0"/>
            <a:ext cx="2350169" cy="294291"/>
          </a:xfrm>
          <a:prstGeom prst="chevron">
            <a:avLst/>
          </a:prstGeom>
        </p:spPr>
        <p:style>
          <a:lnRef idx="0">
            <a:schemeClr val="accent4"/>
          </a:lnRef>
          <a:fillRef idx="3">
            <a:schemeClr val="accent4"/>
          </a:fillRef>
          <a:effectRef idx="3">
            <a:schemeClr val="accent4"/>
          </a:effectRef>
          <a:fontRef idx="minor">
            <a:schemeClr val="lt1"/>
          </a:fontRef>
        </p:style>
        <p:txBody>
          <a:bodyPr rtlCol="0" anchor="ctr"/>
          <a:lstStyle/>
          <a:p>
            <a:pPr algn="ctr"/>
            <a:r>
              <a:rPr lang="zh-CN" altLang="en-US" dirty="0"/>
              <a:t>一类特殊的时态图</a:t>
            </a:r>
          </a:p>
        </p:txBody>
      </p:sp>
      <p:sp>
        <p:nvSpPr>
          <p:cNvPr id="9" name="圆角矩形 3">
            <a:extLst>
              <a:ext uri="{FF2B5EF4-FFF2-40B4-BE49-F238E27FC236}">
                <a16:creationId xmlns:a16="http://schemas.microsoft.com/office/drawing/2014/main" id="{0B6A7151-1F0B-46B6-835E-5F12D2B31DA7}"/>
              </a:ext>
            </a:extLst>
          </p:cNvPr>
          <p:cNvSpPr/>
          <p:nvPr/>
        </p:nvSpPr>
        <p:spPr>
          <a:xfrm>
            <a:off x="5647612" y="518650"/>
            <a:ext cx="914400" cy="38910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路口</a:t>
            </a:r>
          </a:p>
        </p:txBody>
      </p:sp>
      <p:sp>
        <p:nvSpPr>
          <p:cNvPr id="10" name="圆角矩形 4">
            <a:extLst>
              <a:ext uri="{FF2B5EF4-FFF2-40B4-BE49-F238E27FC236}">
                <a16:creationId xmlns:a16="http://schemas.microsoft.com/office/drawing/2014/main" id="{E698EB99-0192-43BF-BD2E-69503A06ED58}"/>
              </a:ext>
            </a:extLst>
          </p:cNvPr>
          <p:cNvSpPr/>
          <p:nvPr/>
        </p:nvSpPr>
        <p:spPr>
          <a:xfrm>
            <a:off x="7942592" y="518650"/>
            <a:ext cx="711870" cy="38910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路口</a:t>
            </a:r>
          </a:p>
        </p:txBody>
      </p:sp>
      <p:cxnSp>
        <p:nvCxnSpPr>
          <p:cNvPr id="11" name="直接箭头连接符 6">
            <a:extLst>
              <a:ext uri="{FF2B5EF4-FFF2-40B4-BE49-F238E27FC236}">
                <a16:creationId xmlns:a16="http://schemas.microsoft.com/office/drawing/2014/main" id="{ED924B27-B485-4E05-BECC-AA1D070643D2}"/>
              </a:ext>
            </a:extLst>
          </p:cNvPr>
          <p:cNvCxnSpPr>
            <a:cxnSpLocks/>
            <a:stCxn id="9" idx="3"/>
            <a:endCxn id="10" idx="1"/>
          </p:cNvCxnSpPr>
          <p:nvPr/>
        </p:nvCxnSpPr>
        <p:spPr>
          <a:xfrm>
            <a:off x="6562012" y="713203"/>
            <a:ext cx="1380580"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椭圆 8">
            <a:extLst>
              <a:ext uri="{FF2B5EF4-FFF2-40B4-BE49-F238E27FC236}">
                <a16:creationId xmlns:a16="http://schemas.microsoft.com/office/drawing/2014/main" id="{105342A5-8129-439D-9E5C-D0A7C8313276}"/>
              </a:ext>
            </a:extLst>
          </p:cNvPr>
          <p:cNvSpPr/>
          <p:nvPr/>
        </p:nvSpPr>
        <p:spPr>
          <a:xfrm>
            <a:off x="5495197" y="1025390"/>
            <a:ext cx="1105507" cy="376136"/>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altLang="zh-CN" dirty="0">
                <a:solidFill>
                  <a:sysClr val="windowText" lastClr="000000"/>
                </a:solidFill>
              </a:rPr>
              <a:t>length</a:t>
            </a:r>
            <a:endParaRPr lang="zh-CN" altLang="en-US" dirty="0">
              <a:solidFill>
                <a:sysClr val="windowText" lastClr="000000"/>
              </a:solidFill>
            </a:endParaRPr>
          </a:p>
        </p:txBody>
      </p:sp>
      <p:sp>
        <p:nvSpPr>
          <p:cNvPr id="14" name="椭圆 9">
            <a:extLst>
              <a:ext uri="{FF2B5EF4-FFF2-40B4-BE49-F238E27FC236}">
                <a16:creationId xmlns:a16="http://schemas.microsoft.com/office/drawing/2014/main" id="{3E875321-83A6-4101-9069-886EB66EF69E}"/>
              </a:ext>
            </a:extLst>
          </p:cNvPr>
          <p:cNvSpPr/>
          <p:nvPr/>
        </p:nvSpPr>
        <p:spPr>
          <a:xfrm>
            <a:off x="6716898" y="1012053"/>
            <a:ext cx="1038911" cy="3761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600" dirty="0"/>
              <a:t>status</a:t>
            </a:r>
            <a:endParaRPr lang="zh-CN" altLang="en-US" sz="1600" dirty="0"/>
          </a:p>
        </p:txBody>
      </p:sp>
      <p:cxnSp>
        <p:nvCxnSpPr>
          <p:cNvPr id="15" name="直接箭头连接符 10">
            <a:extLst>
              <a:ext uri="{FF2B5EF4-FFF2-40B4-BE49-F238E27FC236}">
                <a16:creationId xmlns:a16="http://schemas.microsoft.com/office/drawing/2014/main" id="{F9198AA5-8090-43E5-AB7A-6568DC9439C7}"/>
              </a:ext>
            </a:extLst>
          </p:cNvPr>
          <p:cNvCxnSpPr>
            <a:endCxn id="9" idx="0"/>
          </p:cNvCxnSpPr>
          <p:nvPr/>
        </p:nvCxnSpPr>
        <p:spPr>
          <a:xfrm>
            <a:off x="6104812" y="86391"/>
            <a:ext cx="0" cy="4322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1">
            <a:extLst>
              <a:ext uri="{FF2B5EF4-FFF2-40B4-BE49-F238E27FC236}">
                <a16:creationId xmlns:a16="http://schemas.microsoft.com/office/drawing/2014/main" id="{6B0389C0-7899-407A-8F79-76B13DF53C5E}"/>
              </a:ext>
            </a:extLst>
          </p:cNvPr>
          <p:cNvCxnSpPr>
            <a:endCxn id="9" idx="1"/>
          </p:cNvCxnSpPr>
          <p:nvPr/>
        </p:nvCxnSpPr>
        <p:spPr>
          <a:xfrm>
            <a:off x="5099824" y="713203"/>
            <a:ext cx="547788"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2">
            <a:extLst>
              <a:ext uri="{FF2B5EF4-FFF2-40B4-BE49-F238E27FC236}">
                <a16:creationId xmlns:a16="http://schemas.microsoft.com/office/drawing/2014/main" id="{B03558CA-D4E0-4E41-9E2C-1AA84DAE5635}"/>
              </a:ext>
            </a:extLst>
          </p:cNvPr>
          <p:cNvCxnSpPr>
            <a:cxnSpLocks/>
            <a:stCxn id="10" idx="3"/>
          </p:cNvCxnSpPr>
          <p:nvPr/>
        </p:nvCxnSpPr>
        <p:spPr>
          <a:xfrm>
            <a:off x="8654462" y="713203"/>
            <a:ext cx="376386"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21">
            <a:extLst>
              <a:ext uri="{FF2B5EF4-FFF2-40B4-BE49-F238E27FC236}">
                <a16:creationId xmlns:a16="http://schemas.microsoft.com/office/drawing/2014/main" id="{40D4AA6D-09A3-4D44-A459-8BD5E041028B}"/>
              </a:ext>
            </a:extLst>
          </p:cNvPr>
          <p:cNvCxnSpPr>
            <a:cxnSpLocks/>
            <a:endCxn id="10" idx="0"/>
          </p:cNvCxnSpPr>
          <p:nvPr/>
        </p:nvCxnSpPr>
        <p:spPr>
          <a:xfrm>
            <a:off x="8298527" y="142514"/>
            <a:ext cx="0" cy="37613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aphicFrame>
        <p:nvGraphicFramePr>
          <p:cNvPr id="19" name="表格 18">
            <a:extLst>
              <a:ext uri="{FF2B5EF4-FFF2-40B4-BE49-F238E27FC236}">
                <a16:creationId xmlns:a16="http://schemas.microsoft.com/office/drawing/2014/main" id="{ECD64D16-3FEE-4749-823A-EA9876CC9762}"/>
              </a:ext>
            </a:extLst>
          </p:cNvPr>
          <p:cNvGraphicFramePr>
            <a:graphicFrameLocks noGrp="1"/>
          </p:cNvGraphicFramePr>
          <p:nvPr>
            <p:extLst>
              <p:ext uri="{D42A27DB-BD31-4B8C-83A1-F6EECF244321}">
                <p14:modId xmlns:p14="http://schemas.microsoft.com/office/powerpoint/2010/main" val="2523531052"/>
              </p:ext>
            </p:extLst>
          </p:nvPr>
        </p:nvGraphicFramePr>
        <p:xfrm>
          <a:off x="6568620" y="1757208"/>
          <a:ext cx="2322955" cy="1584994"/>
        </p:xfrm>
        <a:graphic>
          <a:graphicData uri="http://schemas.openxmlformats.org/drawingml/2006/table">
            <a:tbl>
              <a:tblPr firstRow="1" bandRow="1">
                <a:tableStyleId>{93296810-A885-4BE3-A3E7-6D5BEEA58F35}</a:tableStyleId>
              </a:tblPr>
              <a:tblGrid>
                <a:gridCol w="1687368">
                  <a:extLst>
                    <a:ext uri="{9D8B030D-6E8A-4147-A177-3AD203B41FA5}">
                      <a16:colId xmlns:a16="http://schemas.microsoft.com/office/drawing/2014/main" val="1364618269"/>
                    </a:ext>
                  </a:extLst>
                </a:gridCol>
                <a:gridCol w="635587">
                  <a:extLst>
                    <a:ext uri="{9D8B030D-6E8A-4147-A177-3AD203B41FA5}">
                      <a16:colId xmlns:a16="http://schemas.microsoft.com/office/drawing/2014/main" val="13099369"/>
                    </a:ext>
                  </a:extLst>
                </a:gridCol>
              </a:tblGrid>
              <a:tr h="289594">
                <a:tc>
                  <a:txBody>
                    <a:bodyPr/>
                    <a:lstStyle/>
                    <a:p>
                      <a:r>
                        <a:rPr lang="en-US" altLang="zh-CN" sz="1100" dirty="0"/>
                        <a:t>TIME</a:t>
                      </a:r>
                      <a:r>
                        <a:rPr lang="zh-CN" altLang="en-US" sz="1100" dirty="0"/>
                        <a:t>（</a:t>
                      </a:r>
                      <a:r>
                        <a:rPr lang="en-US" altLang="zh-CN" sz="1100" dirty="0"/>
                        <a:t>start ~ end</a:t>
                      </a:r>
                      <a:r>
                        <a:rPr lang="zh-CN" altLang="en-US" sz="1100" dirty="0"/>
                        <a:t>）</a:t>
                      </a:r>
                    </a:p>
                  </a:txBody>
                  <a:tcPr/>
                </a:tc>
                <a:tc>
                  <a:txBody>
                    <a:bodyPr/>
                    <a:lstStyle/>
                    <a:p>
                      <a:r>
                        <a:rPr lang="en-US" altLang="zh-CN" sz="1100" dirty="0"/>
                        <a:t>status</a:t>
                      </a:r>
                      <a:endParaRPr lang="zh-CN" altLang="en-US" sz="1100" dirty="0"/>
                    </a:p>
                  </a:txBody>
                  <a:tcPr/>
                </a:tc>
                <a:extLst>
                  <a:ext uri="{0D108BD9-81ED-4DB2-BD59-A6C34878D82A}">
                    <a16:rowId xmlns:a16="http://schemas.microsoft.com/office/drawing/2014/main" val="1407429700"/>
                  </a:ext>
                </a:extLst>
              </a:tr>
              <a:tr h="187251">
                <a:tc>
                  <a:txBody>
                    <a:bodyPr/>
                    <a:lstStyle/>
                    <a:p>
                      <a:r>
                        <a:rPr lang="en-US" altLang="zh-CN" sz="1100" dirty="0"/>
                        <a:t>INIT </a:t>
                      </a:r>
                      <a:r>
                        <a:rPr lang="en-US" altLang="zh-CN" sz="1100" baseline="0" dirty="0"/>
                        <a:t>~ </a:t>
                      </a:r>
                      <a:r>
                        <a:rPr lang="en-US" altLang="zh-CN" sz="1100" dirty="0"/>
                        <a:t>2018.11.04</a:t>
                      </a:r>
                      <a:r>
                        <a:rPr lang="en-US" altLang="zh-CN" sz="1100" baseline="0" dirty="0"/>
                        <a:t> 17:45</a:t>
                      </a:r>
                      <a:endParaRPr lang="zh-CN" altLang="en-US" sz="1100" dirty="0"/>
                    </a:p>
                  </a:txBody>
                  <a:tcPr/>
                </a:tc>
                <a:tc>
                  <a:txBody>
                    <a:bodyPr/>
                    <a:lstStyle/>
                    <a:p>
                      <a:r>
                        <a:rPr lang="en-US" altLang="zh-CN" sz="1100" dirty="0"/>
                        <a:t>smooth</a:t>
                      </a:r>
                      <a:endParaRPr lang="zh-CN" altLang="en-US" sz="1100" dirty="0"/>
                    </a:p>
                  </a:txBody>
                  <a:tcPr/>
                </a:tc>
                <a:extLst>
                  <a:ext uri="{0D108BD9-81ED-4DB2-BD59-A6C34878D82A}">
                    <a16:rowId xmlns:a16="http://schemas.microsoft.com/office/drawing/2014/main" val="2370754591"/>
                  </a:ext>
                </a:extLst>
              </a:tr>
              <a:tr h="187251">
                <a:tc>
                  <a:txBody>
                    <a:bodyPr/>
                    <a:lstStyle/>
                    <a:p>
                      <a:r>
                        <a:rPr lang="en-US" altLang="zh-CN" sz="1100" dirty="0"/>
                        <a:t>2018.11.04</a:t>
                      </a:r>
                      <a:r>
                        <a:rPr lang="en-US" altLang="zh-CN" sz="1100" baseline="0" dirty="0"/>
                        <a:t> 17:45 ~ 17:50</a:t>
                      </a:r>
                      <a:endParaRPr lang="zh-CN" altLang="en-US" sz="1100" dirty="0"/>
                    </a:p>
                  </a:txBody>
                  <a:tcPr/>
                </a:tc>
                <a:tc>
                  <a:txBody>
                    <a:bodyPr/>
                    <a:lstStyle/>
                    <a:p>
                      <a:r>
                        <a:rPr lang="en-US" altLang="zh-CN" sz="1100" dirty="0"/>
                        <a:t>smooth</a:t>
                      </a:r>
                      <a:endParaRPr lang="zh-CN" altLang="en-US" sz="1100" dirty="0"/>
                    </a:p>
                  </a:txBody>
                  <a:tcPr/>
                </a:tc>
                <a:extLst>
                  <a:ext uri="{0D108BD9-81ED-4DB2-BD59-A6C34878D82A}">
                    <a16:rowId xmlns:a16="http://schemas.microsoft.com/office/drawing/2014/main" val="4132972305"/>
                  </a:ext>
                </a:extLst>
              </a:tr>
              <a:tr h="187251">
                <a:tc>
                  <a:txBody>
                    <a:bodyPr/>
                    <a:lstStyle/>
                    <a:p>
                      <a:r>
                        <a:rPr lang="en-US" altLang="zh-CN" sz="1100" dirty="0"/>
                        <a:t>…</a:t>
                      </a:r>
                      <a:endParaRPr lang="zh-CN" altLang="en-US" sz="1100" dirty="0"/>
                    </a:p>
                  </a:txBody>
                  <a:tcPr/>
                </a:tc>
                <a:tc>
                  <a:txBody>
                    <a:bodyPr/>
                    <a:lstStyle/>
                    <a:p>
                      <a:r>
                        <a:rPr lang="en-US" altLang="zh-CN" sz="1100" dirty="0"/>
                        <a:t>…</a:t>
                      </a:r>
                      <a:endParaRPr lang="zh-CN" altLang="en-US" sz="1100" dirty="0"/>
                    </a:p>
                  </a:txBody>
                  <a:tcPr/>
                </a:tc>
                <a:extLst>
                  <a:ext uri="{0D108BD9-81ED-4DB2-BD59-A6C34878D82A}">
                    <a16:rowId xmlns:a16="http://schemas.microsoft.com/office/drawing/2014/main" val="4006852039"/>
                  </a:ext>
                </a:extLst>
              </a:tr>
              <a:tr h="187251">
                <a:tc>
                  <a:txBody>
                    <a:bodyPr/>
                    <a:lstStyle/>
                    <a:p>
                      <a:r>
                        <a:rPr lang="en-US" altLang="zh-CN" sz="1100" dirty="0"/>
                        <a:t>2018.11.04</a:t>
                      </a:r>
                      <a:r>
                        <a:rPr lang="en-US" altLang="zh-CN" sz="1100" baseline="0" dirty="0"/>
                        <a:t> 17:55 ~ 18:00</a:t>
                      </a:r>
                      <a:endParaRPr lang="zh-CN" altLang="en-US" sz="1100" dirty="0"/>
                    </a:p>
                  </a:txBody>
                  <a:tcPr/>
                </a:tc>
                <a:tc>
                  <a:txBody>
                    <a:bodyPr/>
                    <a:lstStyle/>
                    <a:p>
                      <a:r>
                        <a:rPr lang="en-US" altLang="zh-CN" sz="1100" dirty="0"/>
                        <a:t>slow</a:t>
                      </a:r>
                      <a:endParaRPr lang="zh-CN" altLang="en-US" sz="1100" dirty="0"/>
                    </a:p>
                  </a:txBody>
                  <a:tcPr/>
                </a:tc>
                <a:extLst>
                  <a:ext uri="{0D108BD9-81ED-4DB2-BD59-A6C34878D82A}">
                    <a16:rowId xmlns:a16="http://schemas.microsoft.com/office/drawing/2014/main" val="2536037779"/>
                  </a:ext>
                </a:extLst>
              </a:tr>
              <a:tr h="187251">
                <a:tc>
                  <a:txBody>
                    <a:bodyPr/>
                    <a:lstStyle/>
                    <a:p>
                      <a:r>
                        <a:rPr lang="en-US" altLang="zh-CN" sz="1100" dirty="0"/>
                        <a:t>2018.11.04</a:t>
                      </a:r>
                      <a:r>
                        <a:rPr lang="en-US" altLang="zh-CN" sz="1100" baseline="0" dirty="0"/>
                        <a:t> 18:00 ~ NOW</a:t>
                      </a:r>
                      <a:endParaRPr lang="zh-CN" altLang="en-US" sz="1100" dirty="0"/>
                    </a:p>
                  </a:txBody>
                  <a:tcPr/>
                </a:tc>
                <a:tc>
                  <a:txBody>
                    <a:bodyPr/>
                    <a:lstStyle/>
                    <a:p>
                      <a:r>
                        <a:rPr lang="en-US" altLang="zh-CN" sz="1100" dirty="0"/>
                        <a:t>jam</a:t>
                      </a:r>
                      <a:endParaRPr lang="zh-CN" altLang="en-US" sz="1100" dirty="0"/>
                    </a:p>
                  </a:txBody>
                  <a:tcPr/>
                </a:tc>
                <a:extLst>
                  <a:ext uri="{0D108BD9-81ED-4DB2-BD59-A6C34878D82A}">
                    <a16:rowId xmlns:a16="http://schemas.microsoft.com/office/drawing/2014/main" val="3253652744"/>
                  </a:ext>
                </a:extLst>
              </a:tr>
            </a:tbl>
          </a:graphicData>
        </a:graphic>
      </p:graphicFrame>
      <p:sp>
        <p:nvSpPr>
          <p:cNvPr id="20" name="下箭头 27">
            <a:extLst>
              <a:ext uri="{FF2B5EF4-FFF2-40B4-BE49-F238E27FC236}">
                <a16:creationId xmlns:a16="http://schemas.microsoft.com/office/drawing/2014/main" id="{1E55C8DE-48C5-45DE-BF96-5346DA8C0AB8}"/>
              </a:ext>
            </a:extLst>
          </p:cNvPr>
          <p:cNvSpPr/>
          <p:nvPr/>
        </p:nvSpPr>
        <p:spPr>
          <a:xfrm>
            <a:off x="6934795" y="1397615"/>
            <a:ext cx="603115" cy="356681"/>
          </a:xfrm>
          <a:prstGeom prst="down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p>
        </p:txBody>
      </p:sp>
      <p:sp>
        <p:nvSpPr>
          <p:cNvPr id="21" name="下箭头 29">
            <a:extLst>
              <a:ext uri="{FF2B5EF4-FFF2-40B4-BE49-F238E27FC236}">
                <a16:creationId xmlns:a16="http://schemas.microsoft.com/office/drawing/2014/main" id="{8AD5AFEF-D244-4A11-9648-3040EEE90D39}"/>
              </a:ext>
            </a:extLst>
          </p:cNvPr>
          <p:cNvSpPr/>
          <p:nvPr/>
        </p:nvSpPr>
        <p:spPr>
          <a:xfrm>
            <a:off x="5779908" y="1410952"/>
            <a:ext cx="603115" cy="356681"/>
          </a:xfrm>
          <a:prstGeom prst="down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zh-CN" altLang="en-US"/>
          </a:p>
        </p:txBody>
      </p:sp>
      <p:graphicFrame>
        <p:nvGraphicFramePr>
          <p:cNvPr id="22" name="表格 21">
            <a:extLst>
              <a:ext uri="{FF2B5EF4-FFF2-40B4-BE49-F238E27FC236}">
                <a16:creationId xmlns:a16="http://schemas.microsoft.com/office/drawing/2014/main" id="{063F2F97-1DE9-451D-B9FA-1716B6FECBE2}"/>
              </a:ext>
            </a:extLst>
          </p:cNvPr>
          <p:cNvGraphicFramePr>
            <a:graphicFrameLocks noGrp="1"/>
          </p:cNvGraphicFramePr>
          <p:nvPr>
            <p:extLst>
              <p:ext uri="{D42A27DB-BD31-4B8C-83A1-F6EECF244321}">
                <p14:modId xmlns:p14="http://schemas.microsoft.com/office/powerpoint/2010/main" val="2145944161"/>
              </p:ext>
            </p:extLst>
          </p:nvPr>
        </p:nvGraphicFramePr>
        <p:xfrm>
          <a:off x="5682631" y="1760545"/>
          <a:ext cx="797668" cy="670560"/>
        </p:xfrm>
        <a:graphic>
          <a:graphicData uri="http://schemas.openxmlformats.org/drawingml/2006/table">
            <a:tbl>
              <a:tblPr firstRow="1" bandRow="1">
                <a:tableStyleId>{00A15C55-8517-42AA-B614-E9B94910E393}</a:tableStyleId>
              </a:tblPr>
              <a:tblGrid>
                <a:gridCol w="797668">
                  <a:extLst>
                    <a:ext uri="{9D8B030D-6E8A-4147-A177-3AD203B41FA5}">
                      <a16:colId xmlns:a16="http://schemas.microsoft.com/office/drawing/2014/main" val="13099369"/>
                    </a:ext>
                  </a:extLst>
                </a:gridCol>
              </a:tblGrid>
              <a:tr h="204263">
                <a:tc>
                  <a:txBody>
                    <a:bodyPr/>
                    <a:lstStyle/>
                    <a:p>
                      <a:r>
                        <a:rPr lang="en-US" altLang="zh-CN" dirty="0">
                          <a:solidFill>
                            <a:sysClr val="windowText" lastClr="000000"/>
                          </a:solidFill>
                        </a:rPr>
                        <a:t>VALUE</a:t>
                      </a:r>
                      <a:endParaRPr lang="zh-CN" altLang="en-US" dirty="0">
                        <a:solidFill>
                          <a:sysClr val="windowText" lastClr="000000"/>
                        </a:solidFill>
                      </a:endParaRPr>
                    </a:p>
                  </a:txBody>
                  <a:tcPr/>
                </a:tc>
                <a:extLst>
                  <a:ext uri="{0D108BD9-81ED-4DB2-BD59-A6C34878D82A}">
                    <a16:rowId xmlns:a16="http://schemas.microsoft.com/office/drawing/2014/main" val="1407429700"/>
                  </a:ext>
                </a:extLst>
              </a:tr>
              <a:tr h="204263">
                <a:tc>
                  <a:txBody>
                    <a:bodyPr/>
                    <a:lstStyle/>
                    <a:p>
                      <a:r>
                        <a:rPr lang="en-US" altLang="zh-CN" sz="1400" dirty="0"/>
                        <a:t>1800</a:t>
                      </a:r>
                      <a:r>
                        <a:rPr lang="zh-CN" altLang="en-US" sz="1400" dirty="0"/>
                        <a:t>米</a:t>
                      </a:r>
                    </a:p>
                  </a:txBody>
                  <a:tcPr/>
                </a:tc>
                <a:extLst>
                  <a:ext uri="{0D108BD9-81ED-4DB2-BD59-A6C34878D82A}">
                    <a16:rowId xmlns:a16="http://schemas.microsoft.com/office/drawing/2014/main" val="4060121095"/>
                  </a:ext>
                </a:extLst>
              </a:tr>
            </a:tbl>
          </a:graphicData>
        </a:graphic>
      </p:graphicFrame>
      <p:cxnSp>
        <p:nvCxnSpPr>
          <p:cNvPr id="23" name="直接箭头连接符 32">
            <a:extLst>
              <a:ext uri="{FF2B5EF4-FFF2-40B4-BE49-F238E27FC236}">
                <a16:creationId xmlns:a16="http://schemas.microsoft.com/office/drawing/2014/main" id="{3639515C-A368-43F5-A027-4E9CF587CF4C}"/>
              </a:ext>
            </a:extLst>
          </p:cNvPr>
          <p:cNvCxnSpPr>
            <a:cxnSpLocks/>
            <a:stCxn id="12" idx="2"/>
            <a:endCxn id="13" idx="7"/>
          </p:cNvCxnSpPr>
          <p:nvPr/>
        </p:nvCxnSpPr>
        <p:spPr>
          <a:xfrm flipH="1">
            <a:off x="6438806" y="834212"/>
            <a:ext cx="719023" cy="246262"/>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33">
            <a:extLst>
              <a:ext uri="{FF2B5EF4-FFF2-40B4-BE49-F238E27FC236}">
                <a16:creationId xmlns:a16="http://schemas.microsoft.com/office/drawing/2014/main" id="{355A0220-1B07-42CF-9D77-CED468EC3D48}"/>
              </a:ext>
            </a:extLst>
          </p:cNvPr>
          <p:cNvCxnSpPr>
            <a:stCxn id="12" idx="2"/>
            <a:endCxn id="14" idx="0"/>
          </p:cNvCxnSpPr>
          <p:nvPr/>
        </p:nvCxnSpPr>
        <p:spPr>
          <a:xfrm>
            <a:off x="7157829" y="834212"/>
            <a:ext cx="78525" cy="177841"/>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25" name="椭圆 41">
            <a:extLst>
              <a:ext uri="{FF2B5EF4-FFF2-40B4-BE49-F238E27FC236}">
                <a16:creationId xmlns:a16="http://schemas.microsoft.com/office/drawing/2014/main" id="{49D52C42-E940-41B8-865D-ACC6DC44436B}"/>
              </a:ext>
            </a:extLst>
          </p:cNvPr>
          <p:cNvSpPr/>
          <p:nvPr/>
        </p:nvSpPr>
        <p:spPr>
          <a:xfrm>
            <a:off x="7827145" y="1012054"/>
            <a:ext cx="1038911" cy="3761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200" dirty="0"/>
              <a:t>travel-time</a:t>
            </a:r>
            <a:endParaRPr lang="zh-CN" altLang="en-US" sz="1200" dirty="0"/>
          </a:p>
        </p:txBody>
      </p:sp>
      <p:sp>
        <p:nvSpPr>
          <p:cNvPr id="26" name="椭圆 43">
            <a:extLst>
              <a:ext uri="{FF2B5EF4-FFF2-40B4-BE49-F238E27FC236}">
                <a16:creationId xmlns:a16="http://schemas.microsoft.com/office/drawing/2014/main" id="{67381512-9678-48E5-8F21-447B6A9DD8B3}"/>
              </a:ext>
            </a:extLst>
          </p:cNvPr>
          <p:cNvSpPr/>
          <p:nvPr/>
        </p:nvSpPr>
        <p:spPr>
          <a:xfrm>
            <a:off x="6118917" y="0"/>
            <a:ext cx="1038911" cy="3761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200" dirty="0"/>
              <a:t>vehicle-count</a:t>
            </a:r>
            <a:endParaRPr lang="zh-CN" altLang="en-US" sz="1200" dirty="0"/>
          </a:p>
        </p:txBody>
      </p:sp>
      <p:sp>
        <p:nvSpPr>
          <p:cNvPr id="27" name="椭圆 45">
            <a:extLst>
              <a:ext uri="{FF2B5EF4-FFF2-40B4-BE49-F238E27FC236}">
                <a16:creationId xmlns:a16="http://schemas.microsoft.com/office/drawing/2014/main" id="{47161388-5020-44B1-87C4-58B3DA7DA513}"/>
              </a:ext>
            </a:extLst>
          </p:cNvPr>
          <p:cNvSpPr/>
          <p:nvPr/>
        </p:nvSpPr>
        <p:spPr>
          <a:xfrm>
            <a:off x="7199698" y="0"/>
            <a:ext cx="1038911" cy="376136"/>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altLang="zh-CN" sz="1200" dirty="0"/>
              <a:t>jam-count</a:t>
            </a:r>
            <a:endParaRPr lang="zh-CN" altLang="en-US" sz="1200" dirty="0"/>
          </a:p>
        </p:txBody>
      </p:sp>
      <p:cxnSp>
        <p:nvCxnSpPr>
          <p:cNvPr id="28" name="直接箭头连接符 49">
            <a:extLst>
              <a:ext uri="{FF2B5EF4-FFF2-40B4-BE49-F238E27FC236}">
                <a16:creationId xmlns:a16="http://schemas.microsoft.com/office/drawing/2014/main" id="{6AB9030A-0363-4B46-A872-3807E0B76560}"/>
              </a:ext>
            </a:extLst>
          </p:cNvPr>
          <p:cNvCxnSpPr>
            <a:stCxn id="12" idx="2"/>
            <a:endCxn id="25" idx="0"/>
          </p:cNvCxnSpPr>
          <p:nvPr/>
        </p:nvCxnSpPr>
        <p:spPr>
          <a:xfrm>
            <a:off x="7157829" y="834212"/>
            <a:ext cx="1188772" cy="177842"/>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接箭头连接符 50">
            <a:extLst>
              <a:ext uri="{FF2B5EF4-FFF2-40B4-BE49-F238E27FC236}">
                <a16:creationId xmlns:a16="http://schemas.microsoft.com/office/drawing/2014/main" id="{4D40C09E-D2E8-43B1-9340-512416943786}"/>
              </a:ext>
            </a:extLst>
          </p:cNvPr>
          <p:cNvCxnSpPr>
            <a:cxnSpLocks/>
            <a:stCxn id="12" idx="0"/>
            <a:endCxn id="26" idx="5"/>
          </p:cNvCxnSpPr>
          <p:nvPr/>
        </p:nvCxnSpPr>
        <p:spPr>
          <a:xfrm flipH="1" flipV="1">
            <a:off x="7005683" y="321052"/>
            <a:ext cx="152146" cy="205383"/>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直接箭头连接符 51">
            <a:extLst>
              <a:ext uri="{FF2B5EF4-FFF2-40B4-BE49-F238E27FC236}">
                <a16:creationId xmlns:a16="http://schemas.microsoft.com/office/drawing/2014/main" id="{B1AE2064-8B10-4364-B24C-8E0173D135B0}"/>
              </a:ext>
            </a:extLst>
          </p:cNvPr>
          <p:cNvCxnSpPr>
            <a:cxnSpLocks/>
            <a:stCxn id="12" idx="0"/>
            <a:endCxn id="27" idx="3"/>
          </p:cNvCxnSpPr>
          <p:nvPr/>
        </p:nvCxnSpPr>
        <p:spPr>
          <a:xfrm flipV="1">
            <a:off x="7157829" y="321052"/>
            <a:ext cx="194014" cy="205383"/>
          </a:xfrm>
          <a:prstGeom prst="straightConnector1">
            <a:avLst/>
          </a:prstGeom>
          <a:ln w="38100">
            <a:solidFill>
              <a:srgbClr val="7030A0"/>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7">
            <a:extLst>
              <a:ext uri="{FF2B5EF4-FFF2-40B4-BE49-F238E27FC236}">
                <a16:creationId xmlns:a16="http://schemas.microsoft.com/office/drawing/2014/main" id="{0E2AFF7C-4D07-4C13-8CDE-176FFAAE6D14}"/>
              </a:ext>
            </a:extLst>
          </p:cNvPr>
          <p:cNvSpPr txBox="1"/>
          <p:nvPr/>
        </p:nvSpPr>
        <p:spPr>
          <a:xfrm>
            <a:off x="6885959" y="526435"/>
            <a:ext cx="543739" cy="307777"/>
          </a:xfrm>
          <a:prstGeom prst="rect">
            <a:avLst/>
          </a:prstGeom>
          <a:solidFill>
            <a:schemeClr val="accent1">
              <a:alpha val="50000"/>
            </a:schemeClr>
          </a:solidFill>
          <a:ln>
            <a:noFill/>
          </a:ln>
        </p:spPr>
        <p:style>
          <a:lnRef idx="0">
            <a:scrgbClr r="0" g="0" b="0"/>
          </a:lnRef>
          <a:fillRef idx="0">
            <a:scrgbClr r="0" g="0" b="0"/>
          </a:fillRef>
          <a:effectRef idx="0">
            <a:scrgbClr r="0" g="0" b="0"/>
          </a:effectRef>
          <a:fontRef idx="minor">
            <a:schemeClr val="lt1"/>
          </a:fontRef>
        </p:style>
        <p:txBody>
          <a:bodyPr wrap="none" rtlCol="0">
            <a:spAutoFit/>
          </a:bodyPr>
          <a:lstStyle/>
          <a:p>
            <a:r>
              <a:rPr lang="zh-CN" altLang="en-US" sz="1400" b="1" dirty="0">
                <a:solidFill>
                  <a:schemeClr val="tx1"/>
                </a:solidFill>
              </a:rPr>
              <a:t>道路</a:t>
            </a:r>
          </a:p>
        </p:txBody>
      </p:sp>
      <p:sp>
        <p:nvSpPr>
          <p:cNvPr id="7" name="文字方塊 6">
            <a:extLst>
              <a:ext uri="{FF2B5EF4-FFF2-40B4-BE49-F238E27FC236}">
                <a16:creationId xmlns:a16="http://schemas.microsoft.com/office/drawing/2014/main" id="{E802D26B-8A5E-44BA-AD86-1B9451730811}"/>
              </a:ext>
            </a:extLst>
          </p:cNvPr>
          <p:cNvSpPr txBox="1"/>
          <p:nvPr/>
        </p:nvSpPr>
        <p:spPr>
          <a:xfrm>
            <a:off x="404978" y="5681538"/>
            <a:ext cx="6600705" cy="923330"/>
          </a:xfrm>
          <a:prstGeom prst="rect">
            <a:avLst/>
          </a:prstGeom>
        </p:spPr>
        <p:style>
          <a:lnRef idx="0">
            <a:schemeClr val="accent4"/>
          </a:lnRef>
          <a:fillRef idx="3">
            <a:schemeClr val="accent4"/>
          </a:fillRef>
          <a:effectRef idx="3">
            <a:schemeClr val="accent4"/>
          </a:effectRef>
          <a:fontRef idx="minor">
            <a:schemeClr val="lt1"/>
          </a:fontRef>
        </p:style>
        <p:txBody>
          <a:bodyPr wrap="square" rtlCol="0">
            <a:spAutoFit/>
          </a:bodyPr>
          <a:lstStyle/>
          <a:p>
            <a:r>
              <a:rPr lang="zh-CN" altLang="en-US" dirty="0">
                <a:solidFill>
                  <a:sysClr val="windowText" lastClr="000000"/>
                </a:solidFill>
              </a:rPr>
              <a:t>为了支持此类应用，需要一个时态图管理系统，能同时处理图的结构变化与属性值频繁变化。同时支持事务处理</a:t>
            </a:r>
            <a:r>
              <a:rPr lang="en-US" altLang="zh-CN" dirty="0">
                <a:solidFill>
                  <a:srgbClr val="FF0000"/>
                </a:solidFill>
              </a:rPr>
              <a:t>【</a:t>
            </a:r>
            <a:r>
              <a:rPr lang="zh-CN" altLang="en-US" dirty="0">
                <a:solidFill>
                  <a:srgbClr val="FF0000"/>
                </a:solidFill>
              </a:rPr>
              <a:t>？</a:t>
            </a:r>
            <a:r>
              <a:rPr lang="en-US" altLang="zh-CN" dirty="0">
                <a:solidFill>
                  <a:srgbClr val="FF0000"/>
                </a:solidFill>
              </a:rPr>
              <a:t>】</a:t>
            </a:r>
            <a:r>
              <a:rPr lang="zh-CN" altLang="en-US" dirty="0">
                <a:solidFill>
                  <a:sysClr val="windowText" lastClr="000000"/>
                </a:solidFill>
              </a:rPr>
              <a:t>与相关的时态查询（查询接口或查询语言）。</a:t>
            </a:r>
          </a:p>
        </p:txBody>
      </p:sp>
    </p:spTree>
    <p:extLst>
      <p:ext uri="{BB962C8B-B14F-4D97-AF65-F5344CB8AC3E}">
        <p14:creationId xmlns:p14="http://schemas.microsoft.com/office/powerpoint/2010/main" val="171433697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AC10046-C619-451D-AD1F-594FE5FE3878}"/>
              </a:ext>
            </a:extLst>
          </p:cNvPr>
          <p:cNvSpPr>
            <a:spLocks noGrp="1"/>
          </p:cNvSpPr>
          <p:nvPr>
            <p:ph type="title"/>
          </p:nvPr>
        </p:nvSpPr>
        <p:spPr/>
        <p:txBody>
          <a:bodyPr/>
          <a:lstStyle/>
          <a:p>
            <a:endParaRPr lang="zh-CN" altLang="en-US" dirty="0"/>
          </a:p>
        </p:txBody>
      </p:sp>
      <p:sp>
        <p:nvSpPr>
          <p:cNvPr id="3" name="內容版面配置區 2">
            <a:extLst>
              <a:ext uri="{FF2B5EF4-FFF2-40B4-BE49-F238E27FC236}">
                <a16:creationId xmlns:a16="http://schemas.microsoft.com/office/drawing/2014/main" id="{C0761CEC-C584-4A0F-97FA-0DEBDC6FFB6C}"/>
              </a:ext>
            </a:extLst>
          </p:cNvPr>
          <p:cNvSpPr>
            <a:spLocks noGrp="1"/>
          </p:cNvSpPr>
          <p:nvPr>
            <p:ph idx="1"/>
          </p:nvPr>
        </p:nvSpPr>
        <p:spPr/>
        <p:txBody>
          <a:bodyPr>
            <a:normAutofit fontScale="85000" lnSpcReduction="20000"/>
          </a:bodyPr>
          <a:lstStyle/>
          <a:p>
            <a:r>
              <a:rPr lang="en-US" altLang="zh-CN" dirty="0"/>
              <a:t>Timeslice operator [Jenson, 2009]</a:t>
            </a:r>
          </a:p>
          <a:p>
            <a:pPr lvl="1"/>
            <a:r>
              <a:rPr lang="en-US" altLang="zh-CN" dirty="0"/>
              <a:t>The </a:t>
            </a:r>
            <a:r>
              <a:rPr lang="en-US" altLang="zh-CN" i="1" dirty="0"/>
              <a:t>valid-</a:t>
            </a:r>
            <a:r>
              <a:rPr lang="en-US" altLang="zh-CN" i="1" dirty="0" err="1"/>
              <a:t>timeslice</a:t>
            </a:r>
            <a:r>
              <a:rPr lang="en-US" altLang="zh-CN" i="1" dirty="0"/>
              <a:t> operator</a:t>
            </a:r>
            <a:r>
              <a:rPr lang="en-US" altLang="zh-CN" dirty="0"/>
              <a:t> may be applied to any temporal relation that captures valid time. Given also a valid-time element as a parameter, it returns the argument relation reduced in the valid-time dimension to just those time(s) specified by the valid-time element. The </a:t>
            </a:r>
            <a:r>
              <a:rPr lang="en-US" altLang="zh-CN" i="1" dirty="0"/>
              <a:t>transaction timeslice operator</a:t>
            </a:r>
            <a:r>
              <a:rPr lang="en-US" altLang="zh-CN" dirty="0"/>
              <a:t> is defined similarly, with the exception that the argument relation must capture transaction time.</a:t>
            </a:r>
            <a:endParaRPr lang="zh-CN" altLang="en-US" dirty="0"/>
          </a:p>
          <a:p>
            <a:r>
              <a:rPr lang="en-US" altLang="zh-CN" dirty="0"/>
              <a:t>Temporal Projection/Temporal Assignment</a:t>
            </a:r>
          </a:p>
          <a:p>
            <a:pPr lvl="1"/>
            <a:r>
              <a:rPr lang="en-US" altLang="zh-CN" dirty="0"/>
              <a:t>In a query or update statement, temporal projection pairs the computed facts with their associated times, usually derived from the associated times of the underlying facts.</a:t>
            </a:r>
          </a:p>
          <a:p>
            <a:r>
              <a:rPr lang="en-US" altLang="zh-CN" dirty="0"/>
              <a:t>Temporal Aggregation</a:t>
            </a:r>
          </a:p>
          <a:p>
            <a:r>
              <a:rPr lang="en-US" altLang="zh-CN" dirty="0"/>
              <a:t>Temporal Join</a:t>
            </a:r>
          </a:p>
          <a:p>
            <a:r>
              <a:rPr lang="en-US" altLang="zh-CN" dirty="0"/>
              <a:t>Temporal Coalescing</a:t>
            </a:r>
            <a:endParaRPr lang="zh-CN" altLang="en-US" dirty="0"/>
          </a:p>
        </p:txBody>
      </p:sp>
    </p:spTree>
    <p:extLst>
      <p:ext uri="{BB962C8B-B14F-4D97-AF65-F5344CB8AC3E}">
        <p14:creationId xmlns:p14="http://schemas.microsoft.com/office/powerpoint/2010/main" val="409212999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5778E97-E54F-4E1B-A2F0-503C45E0FCAB}"/>
              </a:ext>
            </a:extLst>
          </p:cNvPr>
          <p:cNvSpPr>
            <a:spLocks noGrp="1"/>
          </p:cNvSpPr>
          <p:nvPr>
            <p:ph type="title"/>
          </p:nvPr>
        </p:nvSpPr>
        <p:spPr/>
        <p:txBody>
          <a:bodyPr/>
          <a:lstStyle/>
          <a:p>
            <a:r>
              <a:rPr lang="en-US" altLang="zh-CN" dirty="0"/>
              <a:t>Temporal Aggregation</a:t>
            </a:r>
            <a:endParaRPr lang="zh-CN" altLang="en-US" dirty="0"/>
          </a:p>
        </p:txBody>
      </p:sp>
      <p:sp>
        <p:nvSpPr>
          <p:cNvPr id="3" name="內容版面配置區 2">
            <a:extLst>
              <a:ext uri="{FF2B5EF4-FFF2-40B4-BE49-F238E27FC236}">
                <a16:creationId xmlns:a16="http://schemas.microsoft.com/office/drawing/2014/main" id="{DBABA225-63B8-429A-9DF8-9F5D519232B1}"/>
              </a:ext>
            </a:extLst>
          </p:cNvPr>
          <p:cNvSpPr>
            <a:spLocks noGrp="1"/>
          </p:cNvSpPr>
          <p:nvPr>
            <p:ph idx="1"/>
          </p:nvPr>
        </p:nvSpPr>
        <p:spPr/>
        <p:txBody>
          <a:bodyPr>
            <a:normAutofit fontScale="92500" lnSpcReduction="20000"/>
          </a:bodyPr>
          <a:lstStyle/>
          <a:p>
            <a:r>
              <a:rPr lang="en-US" altLang="zh-CN" dirty="0"/>
              <a:t>Definition</a:t>
            </a:r>
          </a:p>
          <a:p>
            <a:pPr lvl="1"/>
            <a:r>
              <a:rPr lang="en-US" altLang="zh-CN" dirty="0"/>
              <a:t>In temporal relational aggregation, the arguments are temporal relations, and the tuples can also be grouped according to their timestamp values. In temporal grouping, groups of values from the time domain are formed. Then an argument tuple is assigned to each group that overlaps with the tuple’s timestamp, this way obtaining groups of tuples. When aggregate functions are applied to the groups of tuples, a temporal relation results. Different kinds of temporal groupings are possible:</a:t>
            </a:r>
          </a:p>
          <a:p>
            <a:pPr lvl="2"/>
            <a:r>
              <a:rPr lang="en-US" altLang="zh-CN" dirty="0"/>
              <a:t>instantaneous temporal aggregation where the time line is partitioned into time instants/points,</a:t>
            </a:r>
          </a:p>
          <a:p>
            <a:pPr lvl="2"/>
            <a:r>
              <a:rPr lang="en-US" altLang="zh-CN" dirty="0"/>
              <a:t>moving-window (or cumulative) temporal aggregation where additionally a time period is placed around a time instant to determine the aggregation groups,</a:t>
            </a:r>
          </a:p>
          <a:p>
            <a:pPr lvl="2"/>
            <a:r>
              <a:rPr lang="en-US" altLang="zh-CN" dirty="0"/>
              <a:t>span aggregation where the time line is partitioned into user-defined time periods.</a:t>
            </a:r>
            <a:endParaRPr lang="zh-CN" altLang="en-US" dirty="0"/>
          </a:p>
        </p:txBody>
      </p:sp>
    </p:spTree>
    <p:extLst>
      <p:ext uri="{BB962C8B-B14F-4D97-AF65-F5344CB8AC3E}">
        <p14:creationId xmlns:p14="http://schemas.microsoft.com/office/powerpoint/2010/main" val="79044733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3AA19A9-799E-4A24-8E34-C80218CDCC4D}"/>
              </a:ext>
            </a:extLst>
          </p:cNvPr>
          <p:cNvSpPr>
            <a:spLocks noGrp="1"/>
          </p:cNvSpPr>
          <p:nvPr>
            <p:ph type="title"/>
          </p:nvPr>
        </p:nvSpPr>
        <p:spPr/>
        <p:txBody>
          <a:bodyPr/>
          <a:lstStyle/>
          <a:p>
            <a:r>
              <a:rPr lang="en-US" altLang="zh-CN" dirty="0"/>
              <a:t>Temporal Join </a:t>
            </a:r>
            <a:r>
              <a:rPr lang="en-US" altLang="zh-CN" sz="2800" dirty="0"/>
              <a:t>[Gao, 09]</a:t>
            </a:r>
            <a:endParaRPr lang="zh-CN" altLang="en-US" dirty="0"/>
          </a:p>
        </p:txBody>
      </p:sp>
      <p:sp>
        <p:nvSpPr>
          <p:cNvPr id="3" name="內容版面配置區 2">
            <a:extLst>
              <a:ext uri="{FF2B5EF4-FFF2-40B4-BE49-F238E27FC236}">
                <a16:creationId xmlns:a16="http://schemas.microsoft.com/office/drawing/2014/main" id="{48DCC203-3EAF-4FEF-99BF-1068E8BC4A2B}"/>
              </a:ext>
            </a:extLst>
          </p:cNvPr>
          <p:cNvSpPr>
            <a:spLocks noGrp="1"/>
          </p:cNvSpPr>
          <p:nvPr>
            <p:ph idx="1"/>
          </p:nvPr>
        </p:nvSpPr>
        <p:spPr/>
        <p:txBody>
          <a:bodyPr>
            <a:normAutofit fontScale="70000" lnSpcReduction="20000"/>
          </a:bodyPr>
          <a:lstStyle/>
          <a:p>
            <a:r>
              <a:rPr lang="en-US" altLang="zh-CN" dirty="0"/>
              <a:t>A temporal join is a join operation on two temporal relations, in which each tuple has additional attributes indicating a time interval. The temporal join predicates include conventional join predicates as well as a temporal constraint that requires the overlap of the intervals of the two joined tuples. The result of a temporal join is a temporal relation. Besides binary temporal joins that operate on two temporal relations, there are n-</a:t>
            </a:r>
            <a:r>
              <a:rPr lang="en-US" altLang="zh-CN" dirty="0" err="1"/>
              <a:t>ary</a:t>
            </a:r>
            <a:r>
              <a:rPr lang="en-US" altLang="zh-CN" dirty="0"/>
              <a:t> temporal joins that operate on more than two temporal relations. Besides temporal overlapping, there are other temporal conditions such as “before” and “after” [1]. </a:t>
            </a:r>
          </a:p>
          <a:p>
            <a:r>
              <a:rPr lang="en-US" altLang="zh-CN" dirty="0"/>
              <a:t>Cartesian Product</a:t>
            </a:r>
          </a:p>
          <a:p>
            <a:r>
              <a:rPr lang="en-US" altLang="zh-CN" dirty="0"/>
              <a:t>theta-join</a:t>
            </a:r>
          </a:p>
          <a:p>
            <a:r>
              <a:rPr lang="en-US" altLang="zh-CN" dirty="0"/>
              <a:t>equijoin</a:t>
            </a:r>
          </a:p>
          <a:p>
            <a:r>
              <a:rPr lang="en-US" altLang="zh-CN" dirty="0"/>
              <a:t>natural join</a:t>
            </a:r>
          </a:p>
          <a:p>
            <a:r>
              <a:rPr lang="en-US" altLang="zh-CN" dirty="0"/>
              <a:t>left/right </a:t>
            </a:r>
            <a:r>
              <a:rPr lang="en-US" altLang="zh-CN" dirty="0" err="1"/>
              <a:t>outerjoin</a:t>
            </a:r>
            <a:endParaRPr lang="en-US" altLang="zh-CN" dirty="0"/>
          </a:p>
          <a:p>
            <a:r>
              <a:rPr lang="en-US" altLang="zh-CN" dirty="0"/>
              <a:t>full </a:t>
            </a:r>
            <a:r>
              <a:rPr lang="en-US" altLang="zh-CN" dirty="0" err="1"/>
              <a:t>outerjoin</a:t>
            </a:r>
            <a:endParaRPr lang="en-US" altLang="zh-CN" dirty="0"/>
          </a:p>
          <a:p>
            <a:endParaRPr lang="zh-CN" altLang="en-US" dirty="0"/>
          </a:p>
        </p:txBody>
      </p:sp>
      <p:sp>
        <p:nvSpPr>
          <p:cNvPr id="4" name="文字方塊 3">
            <a:extLst>
              <a:ext uri="{FF2B5EF4-FFF2-40B4-BE49-F238E27FC236}">
                <a16:creationId xmlns:a16="http://schemas.microsoft.com/office/drawing/2014/main" id="{0547A07D-2651-4746-AA15-265A82AB5B67}"/>
              </a:ext>
            </a:extLst>
          </p:cNvPr>
          <p:cNvSpPr txBox="1"/>
          <p:nvPr/>
        </p:nvSpPr>
        <p:spPr>
          <a:xfrm>
            <a:off x="0" y="6581001"/>
            <a:ext cx="7228838" cy="276999"/>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altLang="zh-CN" sz="1200" dirty="0"/>
              <a:t>Gao D. (2009) Temporal Joins. In: LIU L., ÖZSU M.T. (eds) Encyclopedia of Database Systems. Springer, Boston, MA</a:t>
            </a:r>
            <a:endParaRPr lang="zh-CN" altLang="en-US" sz="1200" dirty="0"/>
          </a:p>
        </p:txBody>
      </p:sp>
    </p:spTree>
    <p:extLst>
      <p:ext uri="{BB962C8B-B14F-4D97-AF65-F5344CB8AC3E}">
        <p14:creationId xmlns:p14="http://schemas.microsoft.com/office/powerpoint/2010/main" val="113626426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DA5DDBC-3E61-4F4F-A981-A7AB195F84BA}"/>
              </a:ext>
            </a:extLst>
          </p:cNvPr>
          <p:cNvSpPr>
            <a:spLocks noGrp="1"/>
          </p:cNvSpPr>
          <p:nvPr>
            <p:ph type="title"/>
          </p:nvPr>
        </p:nvSpPr>
        <p:spPr/>
        <p:txBody>
          <a:bodyPr/>
          <a:lstStyle/>
          <a:p>
            <a:r>
              <a:rPr lang="en-US" altLang="zh-CN" dirty="0"/>
              <a:t>Temporal Coalescing</a:t>
            </a:r>
            <a:endParaRPr lang="zh-CN" altLang="en-US" dirty="0"/>
          </a:p>
        </p:txBody>
      </p:sp>
      <p:sp>
        <p:nvSpPr>
          <p:cNvPr id="3" name="內容版面配置區 2">
            <a:extLst>
              <a:ext uri="{FF2B5EF4-FFF2-40B4-BE49-F238E27FC236}">
                <a16:creationId xmlns:a16="http://schemas.microsoft.com/office/drawing/2014/main" id="{600B2C1C-1EFD-4C10-BD8C-C41A9E566423}"/>
              </a:ext>
            </a:extLst>
          </p:cNvPr>
          <p:cNvSpPr>
            <a:spLocks noGrp="1"/>
          </p:cNvSpPr>
          <p:nvPr>
            <p:ph idx="1"/>
          </p:nvPr>
        </p:nvSpPr>
        <p:spPr/>
        <p:txBody>
          <a:bodyPr>
            <a:normAutofit fontScale="92500" lnSpcReduction="10000"/>
          </a:bodyPr>
          <a:lstStyle/>
          <a:p>
            <a:r>
              <a:rPr lang="en-US" altLang="zh-CN" dirty="0"/>
              <a:t>Definition</a:t>
            </a:r>
          </a:p>
          <a:p>
            <a:pPr lvl="1"/>
            <a:r>
              <a:rPr lang="en-US" altLang="zh-CN" dirty="0"/>
              <a:t>Temporal coalescing is a unary operator applicable to temporal databases that is similar to duplicate elimination in conventional databases. Temporal coalescing merges value-equivalent tuples, i.e., tuples with overlapping or adjacent timestamps and matching explicit attribute values. Tuples in a temporal relation that agree on the explicit attribute values and that have adjacent or overlapping timestamps are candidates for temporal coalescing. The result of operators may change if a relation is coalesced before applying the operator. For instance, an operator that counts the number of tuples in a relation or an operator that selects all tuples with a timestamp spanning at least 3 months are sensitive to temporal coalescing.</a:t>
            </a:r>
            <a:endParaRPr lang="zh-CN" altLang="en-US" dirty="0"/>
          </a:p>
        </p:txBody>
      </p:sp>
    </p:spTree>
    <p:extLst>
      <p:ext uri="{BB962C8B-B14F-4D97-AF65-F5344CB8AC3E}">
        <p14:creationId xmlns:p14="http://schemas.microsoft.com/office/powerpoint/2010/main" val="360139340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265FB11-BC37-41B4-B2CF-E5501240D6B1}"/>
              </a:ext>
            </a:extLst>
          </p:cNvPr>
          <p:cNvSpPr>
            <a:spLocks noGrp="1"/>
          </p:cNvSpPr>
          <p:nvPr>
            <p:ph type="title"/>
          </p:nvPr>
        </p:nvSpPr>
        <p:spPr>
          <a:xfrm>
            <a:off x="628650" y="365127"/>
            <a:ext cx="7886700" cy="637506"/>
          </a:xfrm>
        </p:spPr>
        <p:txBody>
          <a:bodyPr>
            <a:normAutofit fontScale="90000"/>
          </a:bodyPr>
          <a:lstStyle/>
          <a:p>
            <a:r>
              <a:rPr lang="zh-CN" altLang="en-US" dirty="0"/>
              <a:t>时态图模型</a:t>
            </a:r>
          </a:p>
        </p:txBody>
      </p:sp>
      <p:sp>
        <p:nvSpPr>
          <p:cNvPr id="3" name="內容版面配置區 2">
            <a:extLst>
              <a:ext uri="{FF2B5EF4-FFF2-40B4-BE49-F238E27FC236}">
                <a16:creationId xmlns:a16="http://schemas.microsoft.com/office/drawing/2014/main" id="{11A61298-8F57-4059-B2BF-33050B2732B8}"/>
              </a:ext>
            </a:extLst>
          </p:cNvPr>
          <p:cNvSpPr>
            <a:spLocks noGrp="1"/>
          </p:cNvSpPr>
          <p:nvPr>
            <p:ph idx="1"/>
          </p:nvPr>
        </p:nvSpPr>
        <p:spPr>
          <a:xfrm>
            <a:off x="0" y="1002633"/>
            <a:ext cx="9144000" cy="5174330"/>
          </a:xfrm>
        </p:spPr>
        <p:txBody>
          <a:bodyPr>
            <a:normAutofit fontScale="62500" lnSpcReduction="20000"/>
          </a:bodyPr>
          <a:lstStyle/>
          <a:p>
            <a:pPr>
              <a:lnSpc>
                <a:spcPct val="120000"/>
              </a:lnSpc>
            </a:pPr>
            <a:r>
              <a:rPr lang="en-US" altLang="zh-CN" dirty="0"/>
              <a:t>Data Structure</a:t>
            </a:r>
          </a:p>
          <a:p>
            <a:pPr lvl="1">
              <a:lnSpc>
                <a:spcPct val="120000"/>
              </a:lnSpc>
            </a:pPr>
            <a:r>
              <a:rPr lang="en-US" altLang="zh-CN" dirty="0"/>
              <a:t>The first mention of evolving graphs that we are aware of is by </a:t>
            </a:r>
            <a:r>
              <a:rPr lang="en-US" altLang="zh-CN" dirty="0" err="1"/>
              <a:t>Harary</a:t>
            </a:r>
            <a:r>
              <a:rPr lang="en-US" altLang="zh-CN" dirty="0"/>
              <a:t> and Gupta [16] who informally proposed to model graph evolution as a sequence of static graphs. This model has been predominant in the research literature since [14, 20, 21, 27, 32, 33], with various restrictions on the kinds of changes that can take place during graph evolution. For example, Khurana and Deshpande use this model but a node, once removed, cannot reappear [21]. In others [25, 32] there is no notion of time at all, only a sequence of graphs. In [7] and [20] the time series of graphs represent topology only, with no attributes, and only edges can vary with time, while the nodes remain unchanged. Ferreira’s model [14] allows both node and edge evolution, but again, restricted to topology.</a:t>
            </a:r>
          </a:p>
          <a:p>
            <a:pPr lvl="1">
              <a:lnSpc>
                <a:spcPct val="120000"/>
              </a:lnSpc>
            </a:pPr>
            <a:r>
              <a:rPr lang="en-US" altLang="zh-CN" dirty="0"/>
              <a:t>Moffitt</a:t>
            </a:r>
            <a:r>
              <a:rPr lang="zh-CN" altLang="en-US" dirty="0"/>
              <a:t>提出了</a:t>
            </a:r>
            <a:r>
              <a:rPr lang="en-US" altLang="zh-CN" dirty="0"/>
              <a:t>TGraph</a:t>
            </a:r>
            <a:r>
              <a:rPr lang="zh-CN" altLang="en-US" dirty="0"/>
              <a:t>模型，定义如下</a:t>
            </a:r>
            <a:endParaRPr lang="en-US" altLang="zh-CN" dirty="0"/>
          </a:p>
          <a:p>
            <a:pPr lvl="2">
              <a:lnSpc>
                <a:spcPct val="120000"/>
              </a:lnSpc>
            </a:pPr>
            <a:r>
              <a:rPr lang="en-US" altLang="zh-CN" dirty="0"/>
              <a:t>The following additional conditions hold on </a:t>
            </a:r>
            <a:r>
              <a:rPr lang="en-US" altLang="zh-CN" dirty="0" err="1"/>
              <a:t>λT</a:t>
            </a:r>
            <a:r>
              <a:rPr lang="en-US" altLang="zh-CN" dirty="0"/>
              <a:t> : A property can only take on a value during the time period when the corresponding node or edge exists. </a:t>
            </a:r>
            <a:r>
              <a:rPr lang="en-US" altLang="zh-CN" dirty="0">
                <a:solidFill>
                  <a:srgbClr val="FF0000"/>
                </a:solidFill>
              </a:rPr>
              <a:t>The property set of a node or an edge may not be empty at any time point when the node or edge exists</a:t>
            </a:r>
            <a:r>
              <a:rPr lang="en-US" altLang="zh-CN" dirty="0"/>
              <a:t>. The domain of values for a property is either atomic or a V-relation [1] (a restricted kind of a nested relation). For simplicity, we assume that all atomic properties draw values from a single domain.</a:t>
            </a:r>
          </a:p>
          <a:p>
            <a:pPr>
              <a:lnSpc>
                <a:spcPct val="120000"/>
              </a:lnSpc>
            </a:pPr>
            <a:r>
              <a:rPr lang="en-US" altLang="zh-CN" dirty="0"/>
              <a:t>Operations</a:t>
            </a:r>
            <a:r>
              <a:rPr lang="zh-CN" altLang="en-US" dirty="0"/>
              <a:t>分为两类</a:t>
            </a:r>
            <a:endParaRPr lang="en-US" altLang="zh-CN" dirty="0"/>
          </a:p>
          <a:p>
            <a:pPr lvl="1">
              <a:lnSpc>
                <a:spcPct val="120000"/>
              </a:lnSpc>
            </a:pPr>
            <a:r>
              <a:rPr lang="en-US" altLang="zh-CN" dirty="0"/>
              <a:t>Query</a:t>
            </a:r>
          </a:p>
          <a:p>
            <a:pPr lvl="1">
              <a:lnSpc>
                <a:spcPct val="120000"/>
              </a:lnSpc>
            </a:pPr>
            <a:r>
              <a:rPr lang="en-US" altLang="zh-CN" dirty="0"/>
              <a:t>Analysis</a:t>
            </a:r>
          </a:p>
        </p:txBody>
      </p:sp>
      <p:sp>
        <p:nvSpPr>
          <p:cNvPr id="4" name="文字方塊 3">
            <a:extLst>
              <a:ext uri="{FF2B5EF4-FFF2-40B4-BE49-F238E27FC236}">
                <a16:creationId xmlns:a16="http://schemas.microsoft.com/office/drawing/2014/main" id="{AC344F02-0FE4-4E5E-91C0-A35D7EAEFEDD}"/>
              </a:ext>
            </a:extLst>
          </p:cNvPr>
          <p:cNvSpPr txBox="1"/>
          <p:nvPr/>
        </p:nvSpPr>
        <p:spPr>
          <a:xfrm>
            <a:off x="0" y="6612195"/>
            <a:ext cx="4164923" cy="246221"/>
          </a:xfrm>
          <a:prstGeom prst="rect">
            <a:avLst/>
          </a:prstGeom>
        </p:spPr>
        <p:style>
          <a:lnRef idx="1">
            <a:schemeClr val="accent4"/>
          </a:lnRef>
          <a:fillRef idx="2">
            <a:schemeClr val="accent4"/>
          </a:fillRef>
          <a:effectRef idx="1">
            <a:schemeClr val="accent4"/>
          </a:effectRef>
          <a:fontRef idx="minor">
            <a:schemeClr val="dk1"/>
          </a:fontRef>
        </p:style>
        <p:txBody>
          <a:bodyPr wrap="none" rtlCol="0">
            <a:spAutoFit/>
          </a:bodyPr>
          <a:lstStyle/>
          <a:p>
            <a:r>
              <a:rPr lang="en-US" altLang="zh-CN" sz="1000" dirty="0"/>
              <a:t>Vera </a:t>
            </a:r>
            <a:r>
              <a:rPr lang="en-US" altLang="zh-CN" sz="1000" dirty="0" err="1"/>
              <a:t>Zaychik</a:t>
            </a:r>
            <a:r>
              <a:rPr lang="en-US" altLang="zh-CN" sz="1000" dirty="0"/>
              <a:t> </a:t>
            </a:r>
            <a:r>
              <a:rPr lang="en-US" altLang="zh-CN" sz="1000" b="1" dirty="0"/>
              <a:t>Moffitt</a:t>
            </a:r>
            <a:r>
              <a:rPr lang="en-US" altLang="zh-CN" sz="1000" dirty="0"/>
              <a:t>, Julia </a:t>
            </a:r>
            <a:r>
              <a:rPr lang="en-US" altLang="zh-CN" sz="1000" dirty="0" err="1"/>
              <a:t>Stoyanovich</a:t>
            </a:r>
            <a:r>
              <a:rPr lang="en-US" altLang="zh-CN" sz="1000" dirty="0"/>
              <a:t>: </a:t>
            </a:r>
            <a:r>
              <a:rPr lang="en-US" altLang="zh-CN" sz="1000" u="sng" dirty="0"/>
              <a:t>Temporal Graph Algebra</a:t>
            </a:r>
            <a:r>
              <a:rPr lang="en-US" altLang="zh-CN" sz="1000" dirty="0"/>
              <a:t>. </a:t>
            </a:r>
            <a:r>
              <a:rPr lang="en-US" altLang="zh-CN" sz="1000" i="1" dirty="0"/>
              <a:t>DBPL 2017</a:t>
            </a:r>
          </a:p>
        </p:txBody>
      </p:sp>
      <p:sp>
        <p:nvSpPr>
          <p:cNvPr id="6" name="箭號: 五邊形 5">
            <a:extLst>
              <a:ext uri="{FF2B5EF4-FFF2-40B4-BE49-F238E27FC236}">
                <a16:creationId xmlns:a16="http://schemas.microsoft.com/office/drawing/2014/main" id="{016CAEBD-BC31-4CF9-AF2B-F20EF306D5CC}"/>
              </a:ext>
            </a:extLst>
          </p:cNvPr>
          <p:cNvSpPr/>
          <p:nvPr/>
        </p:nvSpPr>
        <p:spPr>
          <a:xfrm>
            <a:off x="0" y="0"/>
            <a:ext cx="1443789"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zh-CN" altLang="en-US" dirty="0"/>
              <a:t>时态图模型</a:t>
            </a:r>
          </a:p>
        </p:txBody>
      </p:sp>
      <p:sp>
        <p:nvSpPr>
          <p:cNvPr id="7" name="箭號: ＞形 6">
            <a:extLst>
              <a:ext uri="{FF2B5EF4-FFF2-40B4-BE49-F238E27FC236}">
                <a16:creationId xmlns:a16="http://schemas.microsoft.com/office/drawing/2014/main" id="{03070744-BA14-444B-A9D2-D1CD7DB39CB5}"/>
              </a:ext>
            </a:extLst>
          </p:cNvPr>
          <p:cNvSpPr/>
          <p:nvPr/>
        </p:nvSpPr>
        <p:spPr>
          <a:xfrm>
            <a:off x="1443790" y="0"/>
            <a:ext cx="1860884"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zh-CN" altLang="en-US" dirty="0"/>
              <a:t>时态关系模型</a:t>
            </a:r>
          </a:p>
        </p:txBody>
      </p:sp>
    </p:spTree>
    <p:extLst>
      <p:ext uri="{BB962C8B-B14F-4D97-AF65-F5344CB8AC3E}">
        <p14:creationId xmlns:p14="http://schemas.microsoft.com/office/powerpoint/2010/main" val="3452096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A028CEA-66C9-4A27-9CEA-AB117AACCC7C}"/>
              </a:ext>
            </a:extLst>
          </p:cNvPr>
          <p:cNvSpPr>
            <a:spLocks noGrp="1"/>
          </p:cNvSpPr>
          <p:nvPr>
            <p:ph type="title"/>
          </p:nvPr>
        </p:nvSpPr>
        <p:spPr>
          <a:xfrm>
            <a:off x="628650" y="365127"/>
            <a:ext cx="7886700" cy="685632"/>
          </a:xfrm>
        </p:spPr>
        <p:txBody>
          <a:bodyPr>
            <a:normAutofit fontScale="90000"/>
          </a:bodyPr>
          <a:lstStyle/>
          <a:p>
            <a:r>
              <a:rPr lang="en-US" altLang="zh-CN" dirty="0"/>
              <a:t>TGraph</a:t>
            </a:r>
            <a:r>
              <a:rPr lang="zh-CN" altLang="en-US" dirty="0"/>
              <a:t>时态图管理系统</a:t>
            </a:r>
          </a:p>
        </p:txBody>
      </p:sp>
      <p:sp>
        <p:nvSpPr>
          <p:cNvPr id="3" name="內容版面配置區 2">
            <a:extLst>
              <a:ext uri="{FF2B5EF4-FFF2-40B4-BE49-F238E27FC236}">
                <a16:creationId xmlns:a16="http://schemas.microsoft.com/office/drawing/2014/main" id="{C6C6C8E9-848B-41B4-B8B5-7D91EC0F9210}"/>
              </a:ext>
            </a:extLst>
          </p:cNvPr>
          <p:cNvSpPr>
            <a:spLocks noGrp="1"/>
          </p:cNvSpPr>
          <p:nvPr>
            <p:ph idx="1"/>
          </p:nvPr>
        </p:nvSpPr>
        <p:spPr>
          <a:xfrm>
            <a:off x="417095" y="1121594"/>
            <a:ext cx="8502316" cy="5736405"/>
          </a:xfrm>
        </p:spPr>
        <p:txBody>
          <a:bodyPr>
            <a:normAutofit fontScale="85000" lnSpcReduction="20000"/>
          </a:bodyPr>
          <a:lstStyle/>
          <a:p>
            <a:pPr>
              <a:lnSpc>
                <a:spcPct val="110000"/>
              </a:lnSpc>
            </a:pPr>
            <a:r>
              <a:rPr lang="zh-CN" altLang="en-US" dirty="0"/>
              <a:t>针对以上一类数据的管理需求，我们开发了</a:t>
            </a:r>
            <a:r>
              <a:rPr lang="en-US" altLang="zh-CN" dirty="0"/>
              <a:t>TGraph</a:t>
            </a:r>
            <a:r>
              <a:rPr lang="zh-CN" altLang="en-US" dirty="0"/>
              <a:t>时态图数据库系统</a:t>
            </a:r>
            <a:endParaRPr lang="en-US" altLang="zh-CN" dirty="0"/>
          </a:p>
          <a:p>
            <a:pPr>
              <a:lnSpc>
                <a:spcPct val="110000"/>
              </a:lnSpc>
            </a:pPr>
            <a:r>
              <a:rPr lang="en-US" altLang="zh-CN" dirty="0"/>
              <a:t>TGraph</a:t>
            </a:r>
            <a:r>
              <a:rPr lang="zh-CN" altLang="en-US" dirty="0"/>
              <a:t>系统特征</a:t>
            </a:r>
            <a:endParaRPr lang="en-US" altLang="zh-CN" dirty="0"/>
          </a:p>
          <a:p>
            <a:pPr lvl="1">
              <a:lnSpc>
                <a:spcPct val="110000"/>
              </a:lnSpc>
            </a:pPr>
            <a:r>
              <a:rPr lang="en-US" altLang="zh-CN" dirty="0"/>
              <a:t>Native</a:t>
            </a:r>
            <a:r>
              <a:rPr lang="zh-CN" altLang="en-US" dirty="0"/>
              <a:t>支持时态图数据存储，并针对应用特征进行了存储及查询优化</a:t>
            </a:r>
            <a:endParaRPr lang="en-US" altLang="zh-CN" dirty="0"/>
          </a:p>
          <a:p>
            <a:pPr lvl="2">
              <a:lnSpc>
                <a:spcPct val="110000"/>
              </a:lnSpc>
            </a:pPr>
            <a:r>
              <a:rPr lang="zh-CN" altLang="en-US" dirty="0"/>
              <a:t>图结构较少变化，点与边上的属性的值频繁变化。</a:t>
            </a:r>
            <a:endParaRPr lang="en-US" altLang="zh-CN" dirty="0"/>
          </a:p>
          <a:p>
            <a:pPr lvl="2">
              <a:lnSpc>
                <a:spcPct val="110000"/>
              </a:lnSpc>
            </a:pPr>
            <a:r>
              <a:rPr lang="zh-CN" altLang="en-US" dirty="0"/>
              <a:t>对某条边来说，其多个属性是同时更新的。</a:t>
            </a:r>
            <a:endParaRPr lang="en-US" altLang="zh-CN" dirty="0"/>
          </a:p>
          <a:p>
            <a:pPr lvl="2">
              <a:lnSpc>
                <a:spcPct val="110000"/>
              </a:lnSpc>
            </a:pPr>
            <a:r>
              <a:rPr lang="zh-CN" altLang="en-US" dirty="0"/>
              <a:t>对某条边来说，其属性的更新在时间上是递增的。</a:t>
            </a:r>
            <a:endParaRPr lang="en-US" altLang="zh-CN" dirty="0"/>
          </a:p>
          <a:p>
            <a:pPr lvl="2">
              <a:lnSpc>
                <a:spcPct val="110000"/>
              </a:lnSpc>
            </a:pPr>
            <a:r>
              <a:rPr lang="zh-CN" altLang="en-US" dirty="0"/>
              <a:t>不同边的属性的更新时间有差异</a:t>
            </a:r>
            <a:endParaRPr lang="en-US" altLang="zh-CN" dirty="0"/>
          </a:p>
          <a:p>
            <a:pPr lvl="1">
              <a:lnSpc>
                <a:spcPct val="110000"/>
              </a:lnSpc>
            </a:pPr>
            <a:r>
              <a:rPr lang="zh-CN" altLang="en-US" dirty="0"/>
              <a:t>支持与时间相关的图数据查询</a:t>
            </a:r>
            <a:r>
              <a:rPr lang="en-US" altLang="zh-CN" dirty="0">
                <a:solidFill>
                  <a:srgbClr val="FF0000"/>
                </a:solidFill>
              </a:rPr>
              <a:t>【</a:t>
            </a:r>
            <a:r>
              <a:rPr lang="zh-CN" altLang="en-US" dirty="0">
                <a:solidFill>
                  <a:srgbClr val="FF0000"/>
                </a:solidFill>
              </a:rPr>
              <a:t>？</a:t>
            </a:r>
            <a:r>
              <a:rPr lang="en-US" altLang="zh-CN" dirty="0">
                <a:solidFill>
                  <a:srgbClr val="FF0000"/>
                </a:solidFill>
              </a:rPr>
              <a:t>】</a:t>
            </a:r>
          </a:p>
          <a:p>
            <a:pPr lvl="2">
              <a:lnSpc>
                <a:spcPct val="110000"/>
              </a:lnSpc>
            </a:pPr>
            <a:r>
              <a:rPr lang="zh-CN" altLang="en-US" dirty="0"/>
              <a:t>历史时刻查询</a:t>
            </a:r>
            <a:endParaRPr lang="en-US" altLang="zh-CN" dirty="0"/>
          </a:p>
          <a:p>
            <a:pPr lvl="2">
              <a:lnSpc>
                <a:spcPct val="110000"/>
              </a:lnSpc>
            </a:pPr>
            <a:r>
              <a:rPr lang="zh-CN" altLang="en-US" dirty="0"/>
              <a:t>时间区间查询</a:t>
            </a:r>
            <a:endParaRPr lang="en-US" altLang="zh-CN" dirty="0"/>
          </a:p>
          <a:p>
            <a:pPr lvl="2">
              <a:lnSpc>
                <a:spcPct val="110000"/>
              </a:lnSpc>
            </a:pPr>
            <a:r>
              <a:rPr lang="zh-CN" altLang="en-US" dirty="0"/>
              <a:t>时间相关的路径规划</a:t>
            </a:r>
            <a:endParaRPr lang="en-US" altLang="zh-CN" dirty="0"/>
          </a:p>
          <a:p>
            <a:pPr lvl="1">
              <a:lnSpc>
                <a:spcPct val="110000"/>
              </a:lnSpc>
            </a:pPr>
            <a:r>
              <a:rPr lang="zh-CN" altLang="en-US" dirty="0"/>
              <a:t>支持事务，可保证数据库的</a:t>
            </a:r>
            <a:r>
              <a:rPr lang="en-US" altLang="zh-CN" dirty="0"/>
              <a:t>ACID</a:t>
            </a:r>
            <a:r>
              <a:rPr lang="zh-CN" altLang="en-US" dirty="0"/>
              <a:t>特性</a:t>
            </a:r>
            <a:endParaRPr lang="en-US" altLang="zh-CN" dirty="0"/>
          </a:p>
          <a:p>
            <a:pPr lvl="1">
              <a:lnSpc>
                <a:spcPct val="110000"/>
              </a:lnSpc>
            </a:pPr>
            <a:r>
              <a:rPr lang="zh-CN" altLang="en-US" dirty="0"/>
              <a:t>实现了一种时态图查询语言</a:t>
            </a:r>
            <a:r>
              <a:rPr lang="en-US" altLang="zh-CN" dirty="0"/>
              <a:t>TCypher</a:t>
            </a:r>
          </a:p>
          <a:p>
            <a:pPr lvl="1">
              <a:lnSpc>
                <a:spcPct val="110000"/>
              </a:lnSpc>
            </a:pPr>
            <a:r>
              <a:rPr lang="zh-CN" altLang="en-US" dirty="0"/>
              <a:t>支持用索引加速时态图部分查询</a:t>
            </a:r>
            <a:endParaRPr lang="en-US" altLang="zh-CN" dirty="0"/>
          </a:p>
          <a:p>
            <a:pPr lvl="1">
              <a:lnSpc>
                <a:spcPct val="110000"/>
              </a:lnSpc>
            </a:pPr>
            <a:r>
              <a:rPr lang="zh-CN" altLang="en-US" dirty="0">
                <a:solidFill>
                  <a:srgbClr val="FF0000"/>
                </a:solidFill>
              </a:rPr>
              <a:t>更新特征</a:t>
            </a:r>
            <a:r>
              <a:rPr lang="en-US" altLang="zh-CN" dirty="0">
                <a:solidFill>
                  <a:srgbClr val="FF0000"/>
                </a:solidFill>
              </a:rPr>
              <a:t>【</a:t>
            </a:r>
            <a:r>
              <a:rPr lang="zh-CN" altLang="en-US" dirty="0">
                <a:solidFill>
                  <a:srgbClr val="FF0000"/>
                </a:solidFill>
              </a:rPr>
              <a:t>？</a:t>
            </a:r>
            <a:r>
              <a:rPr lang="en-US" altLang="zh-CN" dirty="0">
                <a:solidFill>
                  <a:srgbClr val="FF0000"/>
                </a:solidFill>
              </a:rPr>
              <a:t>】</a:t>
            </a:r>
          </a:p>
          <a:p>
            <a:pPr lvl="1">
              <a:lnSpc>
                <a:spcPct val="110000"/>
              </a:lnSpc>
            </a:pPr>
            <a:r>
              <a:rPr lang="zh-CN" altLang="en-US" dirty="0">
                <a:solidFill>
                  <a:srgbClr val="FF0000"/>
                </a:solidFill>
              </a:rPr>
              <a:t>其他非功能特征</a:t>
            </a:r>
            <a:r>
              <a:rPr lang="en-US" altLang="zh-CN" dirty="0">
                <a:solidFill>
                  <a:srgbClr val="FF0000"/>
                </a:solidFill>
              </a:rPr>
              <a:t>【</a:t>
            </a:r>
            <a:r>
              <a:rPr lang="zh-CN" altLang="en-US" dirty="0">
                <a:solidFill>
                  <a:srgbClr val="FF0000"/>
                </a:solidFill>
              </a:rPr>
              <a:t>？</a:t>
            </a:r>
            <a:r>
              <a:rPr lang="en-US" altLang="zh-CN" dirty="0">
                <a:solidFill>
                  <a:srgbClr val="FF0000"/>
                </a:solidFill>
              </a:rPr>
              <a:t>】</a:t>
            </a:r>
            <a:endParaRPr lang="zh-CN" altLang="en-US" dirty="0">
              <a:solidFill>
                <a:srgbClr val="FF0000"/>
              </a:solidFill>
            </a:endParaRPr>
          </a:p>
        </p:txBody>
      </p:sp>
      <p:sp>
        <p:nvSpPr>
          <p:cNvPr id="4" name="箭號: 五邊形 3">
            <a:extLst>
              <a:ext uri="{FF2B5EF4-FFF2-40B4-BE49-F238E27FC236}">
                <a16:creationId xmlns:a16="http://schemas.microsoft.com/office/drawing/2014/main" id="{F82F4D61-224A-4DA0-A9CB-184E2EAD3A47}"/>
              </a:ext>
            </a:extLst>
          </p:cNvPr>
          <p:cNvSpPr/>
          <p:nvPr/>
        </p:nvSpPr>
        <p:spPr>
          <a:xfrm>
            <a:off x="-1" y="0"/>
            <a:ext cx="2614863"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altLang="zh-CN" dirty="0"/>
              <a:t>TGraph</a:t>
            </a:r>
            <a:r>
              <a:rPr lang="zh-CN" altLang="en-US" dirty="0"/>
              <a:t>时态图管理系统</a:t>
            </a:r>
          </a:p>
        </p:txBody>
      </p:sp>
      <p:sp>
        <p:nvSpPr>
          <p:cNvPr id="5" name="箭號: ＞形 4">
            <a:extLst>
              <a:ext uri="{FF2B5EF4-FFF2-40B4-BE49-F238E27FC236}">
                <a16:creationId xmlns:a16="http://schemas.microsoft.com/office/drawing/2014/main" id="{8E77A5CC-53EE-4E7D-924D-B88907B1AAE2}"/>
              </a:ext>
            </a:extLst>
          </p:cNvPr>
          <p:cNvSpPr/>
          <p:nvPr/>
        </p:nvSpPr>
        <p:spPr>
          <a:xfrm>
            <a:off x="2614862" y="0"/>
            <a:ext cx="1435769"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Overview</a:t>
            </a:r>
            <a:endParaRPr lang="zh-CN" altLang="en-US" dirty="0"/>
          </a:p>
        </p:txBody>
      </p:sp>
    </p:spTree>
    <p:extLst>
      <p:ext uri="{BB962C8B-B14F-4D97-AF65-F5344CB8AC3E}">
        <p14:creationId xmlns:p14="http://schemas.microsoft.com/office/powerpoint/2010/main" val="1092964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9BFBD511-7F8F-426E-9B6B-20788F0CD654}"/>
              </a:ext>
            </a:extLst>
          </p:cNvPr>
          <p:cNvSpPr/>
          <p:nvPr/>
        </p:nvSpPr>
        <p:spPr>
          <a:xfrm>
            <a:off x="1301910" y="1160653"/>
            <a:ext cx="2534652" cy="1470878"/>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t"/>
          <a:lstStyle/>
          <a:p>
            <a:pPr algn="ctr"/>
            <a:r>
              <a:rPr lang="en-US" altLang="zh-CN" sz="1200" b="1" dirty="0"/>
              <a:t>TCypher</a:t>
            </a:r>
            <a:r>
              <a:rPr lang="zh-CN" altLang="en-US" sz="1200" b="1" dirty="0"/>
              <a:t>语言编译器</a:t>
            </a:r>
          </a:p>
        </p:txBody>
      </p:sp>
      <p:sp>
        <p:nvSpPr>
          <p:cNvPr id="16" name="矩形 15">
            <a:extLst>
              <a:ext uri="{FF2B5EF4-FFF2-40B4-BE49-F238E27FC236}">
                <a16:creationId xmlns:a16="http://schemas.microsoft.com/office/drawing/2014/main" id="{33687A36-80D0-43CD-970E-B8ABCA55BF85}"/>
              </a:ext>
            </a:extLst>
          </p:cNvPr>
          <p:cNvSpPr/>
          <p:nvPr/>
        </p:nvSpPr>
        <p:spPr>
          <a:xfrm>
            <a:off x="1879425" y="3652743"/>
            <a:ext cx="1953667" cy="2198253"/>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zh-CN" altLang="en-US" sz="1200" dirty="0"/>
          </a:p>
        </p:txBody>
      </p:sp>
      <p:sp>
        <p:nvSpPr>
          <p:cNvPr id="2" name="标题 1">
            <a:extLst>
              <a:ext uri="{FF2B5EF4-FFF2-40B4-BE49-F238E27FC236}">
                <a16:creationId xmlns:a16="http://schemas.microsoft.com/office/drawing/2014/main" id="{20B4BEA9-01FF-4413-80FC-800B0FE218B4}"/>
              </a:ext>
            </a:extLst>
          </p:cNvPr>
          <p:cNvSpPr>
            <a:spLocks noGrp="1"/>
          </p:cNvSpPr>
          <p:nvPr>
            <p:ph type="title"/>
          </p:nvPr>
        </p:nvSpPr>
        <p:spPr>
          <a:xfrm>
            <a:off x="628650" y="365127"/>
            <a:ext cx="7886700" cy="621904"/>
          </a:xfrm>
        </p:spPr>
        <p:txBody>
          <a:bodyPr>
            <a:normAutofit fontScale="90000"/>
          </a:bodyPr>
          <a:lstStyle/>
          <a:p>
            <a:r>
              <a:rPr lang="en-US" altLang="zh-CN" dirty="0"/>
              <a:t>TGraph</a:t>
            </a:r>
            <a:r>
              <a:rPr lang="zh-CN" altLang="en-US" dirty="0"/>
              <a:t>时态图管理系统：结构</a:t>
            </a:r>
          </a:p>
        </p:txBody>
      </p:sp>
      <p:sp>
        <p:nvSpPr>
          <p:cNvPr id="3" name="内容占位符 2">
            <a:extLst>
              <a:ext uri="{FF2B5EF4-FFF2-40B4-BE49-F238E27FC236}">
                <a16:creationId xmlns:a16="http://schemas.microsoft.com/office/drawing/2014/main" id="{2837DFBC-02E2-4629-99B6-802DCCB469FD}"/>
              </a:ext>
            </a:extLst>
          </p:cNvPr>
          <p:cNvSpPr>
            <a:spLocks noGrp="1"/>
          </p:cNvSpPr>
          <p:nvPr>
            <p:ph idx="1"/>
          </p:nvPr>
        </p:nvSpPr>
        <p:spPr>
          <a:xfrm>
            <a:off x="3753191" y="1099551"/>
            <a:ext cx="5471676" cy="5697347"/>
          </a:xfrm>
        </p:spPr>
        <p:txBody>
          <a:bodyPr>
            <a:normAutofit fontScale="62500" lnSpcReduction="20000"/>
          </a:bodyPr>
          <a:lstStyle/>
          <a:p>
            <a:pPr>
              <a:lnSpc>
                <a:spcPct val="120000"/>
              </a:lnSpc>
            </a:pPr>
            <a:r>
              <a:rPr lang="en-US" altLang="zh-CN" dirty="0"/>
              <a:t>TGraph</a:t>
            </a:r>
            <a:r>
              <a:rPr lang="zh-CN" altLang="en-US" dirty="0"/>
              <a:t>管理系统由以下几部分构成</a:t>
            </a:r>
            <a:endParaRPr lang="en-US" altLang="zh-CN" dirty="0"/>
          </a:p>
          <a:p>
            <a:pPr lvl="1">
              <a:lnSpc>
                <a:spcPct val="120000"/>
              </a:lnSpc>
            </a:pPr>
            <a:r>
              <a:rPr lang="en-US" altLang="zh-CN" dirty="0"/>
              <a:t>TCypher</a:t>
            </a:r>
            <a:r>
              <a:rPr lang="zh-CN" altLang="en-US" dirty="0"/>
              <a:t>查询语言编译器</a:t>
            </a:r>
            <a:endParaRPr lang="en-US" altLang="zh-CN" dirty="0"/>
          </a:p>
          <a:p>
            <a:pPr lvl="1">
              <a:lnSpc>
                <a:spcPct val="120000"/>
              </a:lnSpc>
            </a:pPr>
            <a:r>
              <a:rPr lang="zh-CN" altLang="en-US" dirty="0"/>
              <a:t>时态图核心操作</a:t>
            </a:r>
            <a:r>
              <a:rPr lang="en-US" altLang="zh-CN" dirty="0"/>
              <a:t>API</a:t>
            </a:r>
          </a:p>
          <a:p>
            <a:pPr lvl="1">
              <a:lnSpc>
                <a:spcPct val="120000"/>
              </a:lnSpc>
            </a:pPr>
            <a:r>
              <a:rPr lang="zh-CN" altLang="en-US" dirty="0"/>
              <a:t>事务管理、日志管理、存储管理、索引管理</a:t>
            </a:r>
            <a:endParaRPr lang="en-US" altLang="zh-CN" dirty="0"/>
          </a:p>
          <a:p>
            <a:pPr>
              <a:lnSpc>
                <a:spcPct val="120000"/>
              </a:lnSpc>
            </a:pPr>
            <a:r>
              <a:rPr lang="zh-CN" altLang="en-US" dirty="0"/>
              <a:t>用户可以通过两种方式使用</a:t>
            </a:r>
            <a:r>
              <a:rPr lang="en-US" altLang="zh-CN" dirty="0"/>
              <a:t>TGraph</a:t>
            </a:r>
            <a:r>
              <a:rPr lang="zh-CN" altLang="en-US" dirty="0"/>
              <a:t>管理时态图数据</a:t>
            </a:r>
            <a:endParaRPr lang="en-US" altLang="zh-CN" dirty="0"/>
          </a:p>
          <a:p>
            <a:pPr lvl="1">
              <a:lnSpc>
                <a:spcPct val="120000"/>
              </a:lnSpc>
            </a:pPr>
            <a:r>
              <a:rPr lang="zh-CN" altLang="en-US" dirty="0"/>
              <a:t>发送</a:t>
            </a:r>
            <a:r>
              <a:rPr lang="en-US" altLang="zh-CN" dirty="0"/>
              <a:t>TCypher</a:t>
            </a:r>
            <a:r>
              <a:rPr lang="zh-CN" altLang="en-US" dirty="0"/>
              <a:t>查询语句到</a:t>
            </a:r>
            <a:r>
              <a:rPr lang="en-US" altLang="zh-CN" dirty="0"/>
              <a:t>TGraph</a:t>
            </a:r>
            <a:r>
              <a:rPr lang="zh-CN" altLang="en-US" dirty="0"/>
              <a:t>系统</a:t>
            </a:r>
            <a:endParaRPr lang="en-US" altLang="zh-CN" dirty="0"/>
          </a:p>
          <a:p>
            <a:pPr lvl="2">
              <a:lnSpc>
                <a:spcPct val="120000"/>
              </a:lnSpc>
            </a:pPr>
            <a:r>
              <a:rPr lang="en-US" altLang="zh-CN" dirty="0"/>
              <a:t>TCypher</a:t>
            </a:r>
            <a:r>
              <a:rPr lang="zh-CN" altLang="en-US" dirty="0"/>
              <a:t>查询经过编译得到的</a:t>
            </a:r>
            <a:r>
              <a:rPr lang="en-US" altLang="zh-CN" dirty="0"/>
              <a:t>plan</a:t>
            </a:r>
            <a:r>
              <a:rPr lang="zh-CN" altLang="en-US" dirty="0"/>
              <a:t>由执行引擎调用</a:t>
            </a:r>
            <a:r>
              <a:rPr lang="en-US" altLang="zh-CN" dirty="0"/>
              <a:t>TGraph</a:t>
            </a:r>
            <a:r>
              <a:rPr lang="zh-CN" altLang="en-US" dirty="0"/>
              <a:t>核心</a:t>
            </a:r>
            <a:r>
              <a:rPr lang="en-US" altLang="zh-CN" dirty="0"/>
              <a:t>API</a:t>
            </a:r>
            <a:r>
              <a:rPr lang="zh-CN" altLang="en-US" dirty="0"/>
              <a:t>执行。</a:t>
            </a:r>
            <a:endParaRPr lang="en-US" altLang="zh-CN" dirty="0"/>
          </a:p>
          <a:p>
            <a:pPr lvl="2">
              <a:lnSpc>
                <a:spcPct val="120000"/>
              </a:lnSpc>
            </a:pPr>
            <a:r>
              <a:rPr lang="en-US" altLang="zh-CN" dirty="0"/>
              <a:t>TCypher</a:t>
            </a:r>
            <a:r>
              <a:rPr lang="zh-CN" altLang="en-US" dirty="0"/>
              <a:t>包含一个时态查询相关的函数库。用户可以自定义函数来扩展该函数库，自定义函数通过</a:t>
            </a:r>
            <a:r>
              <a:rPr lang="en-US" altLang="zh-CN" dirty="0"/>
              <a:t>Java</a:t>
            </a:r>
            <a:r>
              <a:rPr lang="zh-CN" altLang="en-US" dirty="0"/>
              <a:t>语言编写，通过调用核心</a:t>
            </a:r>
            <a:r>
              <a:rPr lang="en-US" altLang="zh-CN" dirty="0"/>
              <a:t>API</a:t>
            </a:r>
            <a:r>
              <a:rPr lang="zh-CN" altLang="en-US" dirty="0"/>
              <a:t>完成相关功能。</a:t>
            </a:r>
            <a:endParaRPr lang="en-US" altLang="zh-CN" dirty="0"/>
          </a:p>
          <a:p>
            <a:pPr lvl="1">
              <a:lnSpc>
                <a:spcPct val="120000"/>
              </a:lnSpc>
            </a:pPr>
            <a:r>
              <a:rPr lang="zh-CN" altLang="en-US" dirty="0"/>
              <a:t>直接调用</a:t>
            </a:r>
            <a:r>
              <a:rPr lang="en-US" altLang="zh-CN" dirty="0"/>
              <a:t>TGraph</a:t>
            </a:r>
            <a:r>
              <a:rPr lang="zh-CN" altLang="en-US" dirty="0"/>
              <a:t>系统的核心</a:t>
            </a:r>
            <a:r>
              <a:rPr lang="en-US" altLang="zh-CN" dirty="0"/>
              <a:t>API</a:t>
            </a:r>
          </a:p>
          <a:p>
            <a:pPr lvl="2">
              <a:lnSpc>
                <a:spcPct val="120000"/>
              </a:lnSpc>
            </a:pPr>
            <a:r>
              <a:rPr lang="zh-CN" altLang="en-US" dirty="0"/>
              <a:t>核心</a:t>
            </a:r>
            <a:r>
              <a:rPr lang="en-US" altLang="zh-CN" dirty="0"/>
              <a:t>API</a:t>
            </a:r>
            <a:r>
              <a:rPr lang="zh-CN" altLang="en-US" dirty="0"/>
              <a:t>是一组</a:t>
            </a:r>
            <a:r>
              <a:rPr lang="en-US" altLang="zh-CN" dirty="0"/>
              <a:t>Java</a:t>
            </a:r>
            <a:r>
              <a:rPr lang="zh-CN" altLang="en-US" dirty="0"/>
              <a:t>类。提供了事务操作，基本的时态图读写操作，及建立</a:t>
            </a:r>
            <a:r>
              <a:rPr lang="en-US" altLang="zh-CN" dirty="0"/>
              <a:t>/</a:t>
            </a:r>
            <a:r>
              <a:rPr lang="zh-CN" altLang="en-US" dirty="0"/>
              <a:t>删除索引操作。</a:t>
            </a:r>
            <a:endParaRPr lang="en-US" altLang="zh-CN" dirty="0"/>
          </a:p>
          <a:p>
            <a:pPr>
              <a:lnSpc>
                <a:spcPct val="120000"/>
              </a:lnSpc>
            </a:pPr>
            <a:r>
              <a:rPr lang="zh-CN" altLang="en-US" dirty="0"/>
              <a:t>对时态图的所有操作都必须在事务内进行。系统采用</a:t>
            </a:r>
            <a:r>
              <a:rPr lang="en-US" altLang="zh-CN" dirty="0"/>
              <a:t>redo</a:t>
            </a:r>
            <a:r>
              <a:rPr lang="zh-CN" altLang="en-US" dirty="0"/>
              <a:t>日志，更新存储和索引前会先写入日志。</a:t>
            </a:r>
            <a:endParaRPr lang="en-US" altLang="zh-CN" dirty="0"/>
          </a:p>
          <a:p>
            <a:pPr>
              <a:lnSpc>
                <a:spcPct val="120000"/>
              </a:lnSpc>
            </a:pPr>
            <a:r>
              <a:rPr lang="zh-CN" altLang="en-US" dirty="0"/>
              <a:t>存储系统包括图拓扑机构存储、静态属性存储和时态属性存储三个部分。</a:t>
            </a:r>
            <a:endParaRPr lang="en-US" altLang="zh-CN" dirty="0"/>
          </a:p>
          <a:p>
            <a:pPr>
              <a:lnSpc>
                <a:spcPct val="120000"/>
              </a:lnSpc>
            </a:pPr>
            <a:r>
              <a:rPr lang="zh-CN" altLang="en-US" dirty="0"/>
              <a:t>目前支持静态属性索引及时态属性索引。</a:t>
            </a:r>
            <a:endParaRPr lang="en-US" altLang="zh-CN" dirty="0"/>
          </a:p>
          <a:p>
            <a:pPr>
              <a:lnSpc>
                <a:spcPct val="120000"/>
              </a:lnSpc>
            </a:pPr>
            <a:endParaRPr lang="zh-CN" altLang="en-US" dirty="0"/>
          </a:p>
        </p:txBody>
      </p:sp>
      <p:sp>
        <p:nvSpPr>
          <p:cNvPr id="5" name="矩形 4">
            <a:extLst>
              <a:ext uri="{FF2B5EF4-FFF2-40B4-BE49-F238E27FC236}">
                <a16:creationId xmlns:a16="http://schemas.microsoft.com/office/drawing/2014/main" id="{8857C4A2-8FFC-4C88-9C03-1FB7457ADEEF}"/>
              </a:ext>
            </a:extLst>
          </p:cNvPr>
          <p:cNvSpPr/>
          <p:nvPr/>
        </p:nvSpPr>
        <p:spPr>
          <a:xfrm>
            <a:off x="1298951" y="3652743"/>
            <a:ext cx="479671" cy="2194895"/>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sz="1200" b="1" dirty="0"/>
              <a:t>日志系统</a:t>
            </a:r>
          </a:p>
        </p:txBody>
      </p:sp>
      <p:sp>
        <p:nvSpPr>
          <p:cNvPr id="6" name="矩形: 圓角 5">
            <a:extLst>
              <a:ext uri="{FF2B5EF4-FFF2-40B4-BE49-F238E27FC236}">
                <a16:creationId xmlns:a16="http://schemas.microsoft.com/office/drawing/2014/main" id="{FCB16E0D-895F-4CE1-94CB-C6C2E170D890}"/>
              </a:ext>
            </a:extLst>
          </p:cNvPr>
          <p:cNvSpPr/>
          <p:nvPr/>
        </p:nvSpPr>
        <p:spPr>
          <a:xfrm>
            <a:off x="2196801" y="4987164"/>
            <a:ext cx="1153023" cy="34332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1200" b="1" dirty="0"/>
              <a:t>时态属性存储</a:t>
            </a:r>
          </a:p>
        </p:txBody>
      </p:sp>
      <p:sp>
        <p:nvSpPr>
          <p:cNvPr id="7" name="矩形: 圓角 6">
            <a:extLst>
              <a:ext uri="{FF2B5EF4-FFF2-40B4-BE49-F238E27FC236}">
                <a16:creationId xmlns:a16="http://schemas.microsoft.com/office/drawing/2014/main" id="{81A034F6-D725-483F-B3F4-1627D6C64240}"/>
              </a:ext>
            </a:extLst>
          </p:cNvPr>
          <p:cNvSpPr/>
          <p:nvPr/>
        </p:nvSpPr>
        <p:spPr>
          <a:xfrm>
            <a:off x="2196801" y="3776565"/>
            <a:ext cx="1002628" cy="34332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zh-CN" altLang="en-US" sz="1200" dirty="0"/>
              <a:t>图结构存储</a:t>
            </a:r>
          </a:p>
        </p:txBody>
      </p:sp>
      <p:sp>
        <p:nvSpPr>
          <p:cNvPr id="8" name="矩形 7">
            <a:extLst>
              <a:ext uri="{FF2B5EF4-FFF2-40B4-BE49-F238E27FC236}">
                <a16:creationId xmlns:a16="http://schemas.microsoft.com/office/drawing/2014/main" id="{FF6F0042-2546-4F4E-85AA-C04E17A7956E}"/>
              </a:ext>
            </a:extLst>
          </p:cNvPr>
          <p:cNvSpPr/>
          <p:nvPr/>
        </p:nvSpPr>
        <p:spPr>
          <a:xfrm>
            <a:off x="1299408" y="1900806"/>
            <a:ext cx="1494417" cy="730725"/>
          </a:xfrm>
          <a:prstGeom prst="rect">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rtlCol="0" anchor="b"/>
          <a:lstStyle/>
          <a:p>
            <a:pPr algn="ctr"/>
            <a:r>
              <a:rPr lang="en-US" altLang="zh-CN" sz="1200" dirty="0"/>
              <a:t>TCypher</a:t>
            </a:r>
            <a:r>
              <a:rPr lang="zh-CN" altLang="en-US" sz="1200" dirty="0"/>
              <a:t>函数库</a:t>
            </a:r>
          </a:p>
        </p:txBody>
      </p:sp>
      <p:sp>
        <p:nvSpPr>
          <p:cNvPr id="9" name="矩形: 圓角 8">
            <a:extLst>
              <a:ext uri="{FF2B5EF4-FFF2-40B4-BE49-F238E27FC236}">
                <a16:creationId xmlns:a16="http://schemas.microsoft.com/office/drawing/2014/main" id="{E06B658D-A73D-4D3E-81EE-F990BD3588F0}"/>
              </a:ext>
            </a:extLst>
          </p:cNvPr>
          <p:cNvSpPr/>
          <p:nvPr/>
        </p:nvSpPr>
        <p:spPr>
          <a:xfrm>
            <a:off x="2196801" y="4180691"/>
            <a:ext cx="1153022" cy="34332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1200" dirty="0">
                <a:solidFill>
                  <a:schemeClr val="tx1"/>
                </a:solidFill>
              </a:rPr>
              <a:t>静态属性存储</a:t>
            </a:r>
          </a:p>
        </p:txBody>
      </p:sp>
      <p:sp>
        <p:nvSpPr>
          <p:cNvPr id="10" name="矩形 9">
            <a:extLst>
              <a:ext uri="{FF2B5EF4-FFF2-40B4-BE49-F238E27FC236}">
                <a16:creationId xmlns:a16="http://schemas.microsoft.com/office/drawing/2014/main" id="{16D9E0F2-4F51-49C0-8208-87639C8AF6E5}"/>
              </a:ext>
            </a:extLst>
          </p:cNvPr>
          <p:cNvSpPr/>
          <p:nvPr/>
        </p:nvSpPr>
        <p:spPr>
          <a:xfrm>
            <a:off x="1298951" y="3203981"/>
            <a:ext cx="2534141" cy="343321"/>
          </a:xfrm>
          <a:prstGeom prst="rect">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lang="zh-CN" altLang="en-US" sz="1200" b="1" dirty="0"/>
              <a:t>事务管理器</a:t>
            </a:r>
          </a:p>
        </p:txBody>
      </p:sp>
      <p:sp>
        <p:nvSpPr>
          <p:cNvPr id="12" name="矩形 11">
            <a:extLst>
              <a:ext uri="{FF2B5EF4-FFF2-40B4-BE49-F238E27FC236}">
                <a16:creationId xmlns:a16="http://schemas.microsoft.com/office/drawing/2014/main" id="{60C3A560-BD98-464C-9E22-5232A3C4A45D}"/>
              </a:ext>
            </a:extLst>
          </p:cNvPr>
          <p:cNvSpPr/>
          <p:nvPr/>
        </p:nvSpPr>
        <p:spPr>
          <a:xfrm>
            <a:off x="1302420" y="2718760"/>
            <a:ext cx="2534141" cy="397992"/>
          </a:xfrm>
          <a:prstGeom prst="rect">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zh-CN" altLang="en-US" sz="1200" b="1" dirty="0"/>
              <a:t>核心</a:t>
            </a:r>
            <a:r>
              <a:rPr lang="en-US" altLang="zh-CN" sz="1200" b="1" dirty="0"/>
              <a:t>API</a:t>
            </a:r>
            <a:r>
              <a:rPr lang="zh-CN" altLang="en-US" sz="1200" b="1" dirty="0"/>
              <a:t>（事务、读写、索引）</a:t>
            </a:r>
          </a:p>
        </p:txBody>
      </p:sp>
      <p:sp>
        <p:nvSpPr>
          <p:cNvPr id="13" name="矩形: 圓角 12">
            <a:extLst>
              <a:ext uri="{FF2B5EF4-FFF2-40B4-BE49-F238E27FC236}">
                <a16:creationId xmlns:a16="http://schemas.microsoft.com/office/drawing/2014/main" id="{EFB11922-9CB1-4FE1-87EE-6561E0AD2CEA}"/>
              </a:ext>
            </a:extLst>
          </p:cNvPr>
          <p:cNvSpPr/>
          <p:nvPr/>
        </p:nvSpPr>
        <p:spPr>
          <a:xfrm>
            <a:off x="2196801" y="5389512"/>
            <a:ext cx="1153022" cy="34332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1200" b="1" dirty="0"/>
              <a:t>时态属性索引</a:t>
            </a:r>
          </a:p>
        </p:txBody>
      </p:sp>
      <p:sp>
        <p:nvSpPr>
          <p:cNvPr id="15" name="矩形: 圓角 14">
            <a:extLst>
              <a:ext uri="{FF2B5EF4-FFF2-40B4-BE49-F238E27FC236}">
                <a16:creationId xmlns:a16="http://schemas.microsoft.com/office/drawing/2014/main" id="{514BDDB5-13B3-402A-A822-CF9D9BA1ABB6}"/>
              </a:ext>
            </a:extLst>
          </p:cNvPr>
          <p:cNvSpPr/>
          <p:nvPr/>
        </p:nvSpPr>
        <p:spPr>
          <a:xfrm>
            <a:off x="2189787" y="4584817"/>
            <a:ext cx="1153022" cy="34332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1200" dirty="0">
                <a:solidFill>
                  <a:schemeClr val="tx1"/>
                </a:solidFill>
              </a:rPr>
              <a:t>静态属性索引</a:t>
            </a:r>
          </a:p>
        </p:txBody>
      </p:sp>
      <p:sp>
        <p:nvSpPr>
          <p:cNvPr id="17" name="矩形: 圓角 16">
            <a:extLst>
              <a:ext uri="{FF2B5EF4-FFF2-40B4-BE49-F238E27FC236}">
                <a16:creationId xmlns:a16="http://schemas.microsoft.com/office/drawing/2014/main" id="{57ED24F1-4888-40B6-8D56-09E767E29263}"/>
              </a:ext>
            </a:extLst>
          </p:cNvPr>
          <p:cNvSpPr/>
          <p:nvPr/>
        </p:nvSpPr>
        <p:spPr>
          <a:xfrm>
            <a:off x="1333999" y="1945124"/>
            <a:ext cx="1331494" cy="348086"/>
          </a:xfrm>
          <a:prstGeom prst="roundRect">
            <a:avLst/>
          </a:prstGeom>
          <a:ln/>
        </p:spPr>
        <p:style>
          <a:lnRef idx="3">
            <a:schemeClr val="lt1"/>
          </a:lnRef>
          <a:fillRef idx="1">
            <a:schemeClr val="accent5"/>
          </a:fillRef>
          <a:effectRef idx="1">
            <a:schemeClr val="accent5"/>
          </a:effectRef>
          <a:fontRef idx="minor">
            <a:schemeClr val="lt1"/>
          </a:fontRef>
        </p:style>
        <p:txBody>
          <a:bodyPr rtlCol="0" anchor="ctr"/>
          <a:lstStyle/>
          <a:p>
            <a:pPr algn="ctr"/>
            <a:r>
              <a:rPr lang="zh-CN" altLang="en-US" sz="1200" dirty="0"/>
              <a:t>用户自定义函数</a:t>
            </a:r>
          </a:p>
        </p:txBody>
      </p:sp>
      <p:sp>
        <p:nvSpPr>
          <p:cNvPr id="14" name="文字方塊 13">
            <a:extLst>
              <a:ext uri="{FF2B5EF4-FFF2-40B4-BE49-F238E27FC236}">
                <a16:creationId xmlns:a16="http://schemas.microsoft.com/office/drawing/2014/main" id="{C152B3EF-9C10-479B-ABC3-1663AD2B9723}"/>
              </a:ext>
            </a:extLst>
          </p:cNvPr>
          <p:cNvSpPr txBox="1"/>
          <p:nvPr/>
        </p:nvSpPr>
        <p:spPr>
          <a:xfrm>
            <a:off x="3349823" y="4212830"/>
            <a:ext cx="461665" cy="1246495"/>
          </a:xfrm>
          <a:prstGeom prst="rect">
            <a:avLst/>
          </a:prstGeom>
          <a:noFill/>
        </p:spPr>
        <p:txBody>
          <a:bodyPr vert="eaVert" wrap="none" rtlCol="0">
            <a:spAutoFit/>
          </a:bodyPr>
          <a:lstStyle/>
          <a:p>
            <a:r>
              <a:rPr lang="zh-CN" altLang="en-US" b="1" dirty="0"/>
              <a:t>存储管理器</a:t>
            </a:r>
          </a:p>
        </p:txBody>
      </p:sp>
      <p:pic>
        <p:nvPicPr>
          <p:cNvPr id="19" name="圖片 18">
            <a:extLst>
              <a:ext uri="{FF2B5EF4-FFF2-40B4-BE49-F238E27FC236}">
                <a16:creationId xmlns:a16="http://schemas.microsoft.com/office/drawing/2014/main" id="{62C1F9ED-8511-4C4B-A470-577A0E824D7A}"/>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121652" y="1792973"/>
            <a:ext cx="871287" cy="871287"/>
          </a:xfrm>
          <a:prstGeom prst="rect">
            <a:avLst/>
          </a:prstGeom>
        </p:spPr>
      </p:pic>
      <p:sp>
        <p:nvSpPr>
          <p:cNvPr id="22" name="箭號: 向右 21">
            <a:extLst>
              <a:ext uri="{FF2B5EF4-FFF2-40B4-BE49-F238E27FC236}">
                <a16:creationId xmlns:a16="http://schemas.microsoft.com/office/drawing/2014/main" id="{2A5C42BF-310C-49CE-A112-5E5D63EFD423}"/>
              </a:ext>
            </a:extLst>
          </p:cNvPr>
          <p:cNvSpPr/>
          <p:nvPr/>
        </p:nvSpPr>
        <p:spPr>
          <a:xfrm>
            <a:off x="772520" y="1913499"/>
            <a:ext cx="641683" cy="416068"/>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zh-CN" altLang="en-US" sz="1200" dirty="0">
                <a:solidFill>
                  <a:srgbClr val="002060"/>
                </a:solidFill>
              </a:rPr>
              <a:t>扩展</a:t>
            </a:r>
          </a:p>
        </p:txBody>
      </p:sp>
      <p:sp>
        <p:nvSpPr>
          <p:cNvPr id="24" name="箭號: 向右 23">
            <a:extLst>
              <a:ext uri="{FF2B5EF4-FFF2-40B4-BE49-F238E27FC236}">
                <a16:creationId xmlns:a16="http://schemas.microsoft.com/office/drawing/2014/main" id="{9E4EE76B-82C7-4D3F-8986-95ADE658555E}"/>
              </a:ext>
            </a:extLst>
          </p:cNvPr>
          <p:cNvSpPr/>
          <p:nvPr/>
        </p:nvSpPr>
        <p:spPr>
          <a:xfrm>
            <a:off x="58645" y="2682472"/>
            <a:ext cx="1355557" cy="416068"/>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altLang="zh-CN" sz="1200" b="1" dirty="0">
                <a:solidFill>
                  <a:srgbClr val="FFFF00"/>
                </a:solidFill>
              </a:rPr>
              <a:t>Java</a:t>
            </a:r>
            <a:r>
              <a:rPr lang="zh-CN" altLang="en-US" sz="1200" b="1" dirty="0">
                <a:solidFill>
                  <a:srgbClr val="FFFF00"/>
                </a:solidFill>
              </a:rPr>
              <a:t>直接调用</a:t>
            </a:r>
          </a:p>
        </p:txBody>
      </p:sp>
      <p:sp>
        <p:nvSpPr>
          <p:cNvPr id="25" name="文字方塊 24">
            <a:extLst>
              <a:ext uri="{FF2B5EF4-FFF2-40B4-BE49-F238E27FC236}">
                <a16:creationId xmlns:a16="http://schemas.microsoft.com/office/drawing/2014/main" id="{FD22EA70-FF53-4D7A-919F-D25D3F22B7BB}"/>
              </a:ext>
            </a:extLst>
          </p:cNvPr>
          <p:cNvSpPr txBox="1"/>
          <p:nvPr/>
        </p:nvSpPr>
        <p:spPr>
          <a:xfrm>
            <a:off x="1414203" y="1396254"/>
            <a:ext cx="673314" cy="340519"/>
          </a:xfrm>
          <a:prstGeom prst="round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zh-CN" sz="1400" dirty="0"/>
              <a:t>Parser</a:t>
            </a:r>
            <a:endParaRPr lang="zh-CN" altLang="en-US" sz="1400" dirty="0"/>
          </a:p>
        </p:txBody>
      </p:sp>
      <p:sp>
        <p:nvSpPr>
          <p:cNvPr id="26" name="文字方塊 25">
            <a:extLst>
              <a:ext uri="{FF2B5EF4-FFF2-40B4-BE49-F238E27FC236}">
                <a16:creationId xmlns:a16="http://schemas.microsoft.com/office/drawing/2014/main" id="{EF3A20F7-0F15-40C1-98D6-82E31E6B5545}"/>
              </a:ext>
            </a:extLst>
          </p:cNvPr>
          <p:cNvSpPr txBox="1"/>
          <p:nvPr/>
        </p:nvSpPr>
        <p:spPr>
          <a:xfrm>
            <a:off x="2199810" y="1392225"/>
            <a:ext cx="570060" cy="340519"/>
          </a:xfrm>
          <a:prstGeom prst="round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zh-CN" sz="1400" dirty="0"/>
              <a:t>Plan</a:t>
            </a:r>
            <a:endParaRPr lang="zh-CN" altLang="en-US" sz="1400" dirty="0"/>
          </a:p>
        </p:txBody>
      </p:sp>
      <p:sp>
        <p:nvSpPr>
          <p:cNvPr id="27" name="文字方塊 26">
            <a:extLst>
              <a:ext uri="{FF2B5EF4-FFF2-40B4-BE49-F238E27FC236}">
                <a16:creationId xmlns:a16="http://schemas.microsoft.com/office/drawing/2014/main" id="{B44C5EF6-D092-49FE-A55D-97B5B852F58A}"/>
              </a:ext>
            </a:extLst>
          </p:cNvPr>
          <p:cNvSpPr txBox="1"/>
          <p:nvPr/>
        </p:nvSpPr>
        <p:spPr>
          <a:xfrm>
            <a:off x="2862345" y="1832293"/>
            <a:ext cx="1017992" cy="578882"/>
          </a:xfrm>
          <a:prstGeom prst="round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pPr algn="ctr"/>
            <a:r>
              <a:rPr lang="en-US" altLang="zh-CN" sz="1400" dirty="0"/>
              <a:t>Execution</a:t>
            </a:r>
          </a:p>
          <a:p>
            <a:pPr algn="ctr"/>
            <a:r>
              <a:rPr lang="en-US" altLang="zh-CN" sz="1400" dirty="0"/>
              <a:t>Engine</a:t>
            </a:r>
            <a:endParaRPr lang="zh-CN" altLang="en-US" sz="1400" dirty="0"/>
          </a:p>
        </p:txBody>
      </p:sp>
      <p:sp>
        <p:nvSpPr>
          <p:cNvPr id="21" name="箭號: 向右 20">
            <a:extLst>
              <a:ext uri="{FF2B5EF4-FFF2-40B4-BE49-F238E27FC236}">
                <a16:creationId xmlns:a16="http://schemas.microsoft.com/office/drawing/2014/main" id="{50460D0A-4153-47D9-9C74-74BF9F5E34A6}"/>
              </a:ext>
            </a:extLst>
          </p:cNvPr>
          <p:cNvSpPr/>
          <p:nvPr/>
        </p:nvSpPr>
        <p:spPr>
          <a:xfrm>
            <a:off x="0" y="1325957"/>
            <a:ext cx="1494416" cy="521802"/>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r>
              <a:rPr lang="en-US" altLang="zh-CN" sz="1200" b="1" dirty="0">
                <a:solidFill>
                  <a:srgbClr val="FFFF00"/>
                </a:solidFill>
              </a:rPr>
              <a:t>TCypher</a:t>
            </a:r>
            <a:r>
              <a:rPr lang="zh-CN" altLang="en-US" sz="1200" b="1" dirty="0">
                <a:solidFill>
                  <a:srgbClr val="FFFF00"/>
                </a:solidFill>
              </a:rPr>
              <a:t>查询语句</a:t>
            </a:r>
          </a:p>
        </p:txBody>
      </p:sp>
      <p:sp>
        <p:nvSpPr>
          <p:cNvPr id="28" name="文字方塊 27">
            <a:extLst>
              <a:ext uri="{FF2B5EF4-FFF2-40B4-BE49-F238E27FC236}">
                <a16:creationId xmlns:a16="http://schemas.microsoft.com/office/drawing/2014/main" id="{B76CB28A-C382-4AB1-8D8F-9B9130AC1B13}"/>
              </a:ext>
            </a:extLst>
          </p:cNvPr>
          <p:cNvSpPr txBox="1"/>
          <p:nvPr/>
        </p:nvSpPr>
        <p:spPr>
          <a:xfrm>
            <a:off x="2862345" y="1389600"/>
            <a:ext cx="974216" cy="340519"/>
          </a:xfrm>
          <a:prstGeom prst="round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altLang="zh-CN" sz="1400" dirty="0"/>
              <a:t>Optimizer</a:t>
            </a:r>
            <a:endParaRPr lang="zh-CN" altLang="en-US" sz="1400" dirty="0"/>
          </a:p>
        </p:txBody>
      </p:sp>
      <p:sp>
        <p:nvSpPr>
          <p:cNvPr id="29" name="箭號: 向下 28">
            <a:extLst>
              <a:ext uri="{FF2B5EF4-FFF2-40B4-BE49-F238E27FC236}">
                <a16:creationId xmlns:a16="http://schemas.microsoft.com/office/drawing/2014/main" id="{D73B29B7-1927-4F90-ACDA-E7C9F46033EB}"/>
              </a:ext>
            </a:extLst>
          </p:cNvPr>
          <p:cNvSpPr/>
          <p:nvPr/>
        </p:nvSpPr>
        <p:spPr>
          <a:xfrm>
            <a:off x="3090151" y="1663450"/>
            <a:ext cx="561474" cy="250049"/>
          </a:xfrm>
          <a:prstGeom prst="downArrow">
            <a:avLst/>
          </a:prstGeom>
          <a:solidFill>
            <a:schemeClr val="accent4">
              <a:lumMod val="60000"/>
              <a:lumOff val="4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sz="1200" dirty="0">
              <a:solidFill>
                <a:sysClr val="windowText" lastClr="000000"/>
              </a:solidFill>
            </a:endParaRPr>
          </a:p>
        </p:txBody>
      </p:sp>
      <p:sp>
        <p:nvSpPr>
          <p:cNvPr id="30" name="箭號: 向右 29">
            <a:extLst>
              <a:ext uri="{FF2B5EF4-FFF2-40B4-BE49-F238E27FC236}">
                <a16:creationId xmlns:a16="http://schemas.microsoft.com/office/drawing/2014/main" id="{F8C820DA-C231-431D-823B-C0A19193C922}"/>
              </a:ext>
            </a:extLst>
          </p:cNvPr>
          <p:cNvSpPr/>
          <p:nvPr/>
        </p:nvSpPr>
        <p:spPr>
          <a:xfrm>
            <a:off x="2705141" y="1390299"/>
            <a:ext cx="248652" cy="336884"/>
          </a:xfrm>
          <a:prstGeom prst="rightArrow">
            <a:avLst/>
          </a:prstGeom>
          <a:solidFill>
            <a:schemeClr val="accent4">
              <a:lumMod val="60000"/>
              <a:lumOff val="4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p>
        </p:txBody>
      </p:sp>
      <p:sp>
        <p:nvSpPr>
          <p:cNvPr id="31" name="箭號: 向右 30">
            <a:extLst>
              <a:ext uri="{FF2B5EF4-FFF2-40B4-BE49-F238E27FC236}">
                <a16:creationId xmlns:a16="http://schemas.microsoft.com/office/drawing/2014/main" id="{51F4B8C7-C81A-49A6-9970-6D2C2E3972DB}"/>
              </a:ext>
            </a:extLst>
          </p:cNvPr>
          <p:cNvSpPr/>
          <p:nvPr/>
        </p:nvSpPr>
        <p:spPr>
          <a:xfrm>
            <a:off x="2024489" y="1398071"/>
            <a:ext cx="248652" cy="336884"/>
          </a:xfrm>
          <a:prstGeom prst="rightArrow">
            <a:avLst/>
          </a:prstGeom>
          <a:solidFill>
            <a:schemeClr val="accent4">
              <a:lumMod val="60000"/>
              <a:lumOff val="4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p>
        </p:txBody>
      </p:sp>
      <p:sp>
        <p:nvSpPr>
          <p:cNvPr id="32" name="箭號: 上-下雙向 31">
            <a:extLst>
              <a:ext uri="{FF2B5EF4-FFF2-40B4-BE49-F238E27FC236}">
                <a16:creationId xmlns:a16="http://schemas.microsoft.com/office/drawing/2014/main" id="{4C3A2CCE-E5FB-4A05-A291-12EA30F9DF04}"/>
              </a:ext>
            </a:extLst>
          </p:cNvPr>
          <p:cNvSpPr/>
          <p:nvPr/>
        </p:nvSpPr>
        <p:spPr>
          <a:xfrm>
            <a:off x="1402713" y="3341307"/>
            <a:ext cx="284207" cy="517432"/>
          </a:xfrm>
          <a:prstGeom prst="upDownArrow">
            <a:avLst/>
          </a:prstGeom>
          <a:solidFill>
            <a:schemeClr val="accent4">
              <a:lumMod val="60000"/>
              <a:lumOff val="40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sp>
        <p:nvSpPr>
          <p:cNvPr id="23" name="箭號: 向下 22">
            <a:extLst>
              <a:ext uri="{FF2B5EF4-FFF2-40B4-BE49-F238E27FC236}">
                <a16:creationId xmlns:a16="http://schemas.microsoft.com/office/drawing/2014/main" id="{5391512A-2017-4FB5-90DD-8E997755875B}"/>
              </a:ext>
            </a:extLst>
          </p:cNvPr>
          <p:cNvSpPr/>
          <p:nvPr/>
        </p:nvSpPr>
        <p:spPr>
          <a:xfrm>
            <a:off x="3090151" y="2360044"/>
            <a:ext cx="561474" cy="500098"/>
          </a:xfrm>
          <a:prstGeom prst="downArrow">
            <a:avLst/>
          </a:prstGeom>
          <a:solidFill>
            <a:schemeClr val="accent4">
              <a:lumMod val="60000"/>
              <a:lumOff val="4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sz="1200" dirty="0">
              <a:solidFill>
                <a:sysClr val="windowText" lastClr="000000"/>
              </a:solidFill>
            </a:endParaRPr>
          </a:p>
        </p:txBody>
      </p:sp>
      <p:sp>
        <p:nvSpPr>
          <p:cNvPr id="33" name="箭號: 上-下雙向 32">
            <a:extLst>
              <a:ext uri="{FF2B5EF4-FFF2-40B4-BE49-F238E27FC236}">
                <a16:creationId xmlns:a16="http://schemas.microsoft.com/office/drawing/2014/main" id="{42E4D6D0-6245-450A-9D8D-1C4991E7FE70}"/>
              </a:ext>
            </a:extLst>
          </p:cNvPr>
          <p:cNvSpPr/>
          <p:nvPr/>
        </p:nvSpPr>
        <p:spPr>
          <a:xfrm>
            <a:off x="3370888" y="3349319"/>
            <a:ext cx="284207" cy="517432"/>
          </a:xfrm>
          <a:prstGeom prst="upDownArrow">
            <a:avLst/>
          </a:prstGeom>
          <a:solidFill>
            <a:schemeClr val="accent4">
              <a:lumMod val="60000"/>
              <a:lumOff val="40000"/>
            </a:schemeClr>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sp>
        <p:nvSpPr>
          <p:cNvPr id="35" name="箭號: 左-右雙向 34">
            <a:extLst>
              <a:ext uri="{FF2B5EF4-FFF2-40B4-BE49-F238E27FC236}">
                <a16:creationId xmlns:a16="http://schemas.microsoft.com/office/drawing/2014/main" id="{3306FC8D-591C-4C9F-A7F9-F3FA316635FA}"/>
              </a:ext>
            </a:extLst>
          </p:cNvPr>
          <p:cNvSpPr/>
          <p:nvPr/>
        </p:nvSpPr>
        <p:spPr>
          <a:xfrm>
            <a:off x="1666867" y="4594599"/>
            <a:ext cx="425116" cy="311182"/>
          </a:xfrm>
          <a:prstGeom prst="leftRightArrow">
            <a:avLst/>
          </a:prstGeom>
          <a:solidFill>
            <a:schemeClr val="accent4">
              <a:lumMod val="60000"/>
              <a:lumOff val="40000"/>
            </a:schemeClr>
          </a:solidFill>
        </p:spPr>
        <p:style>
          <a:lnRef idx="0">
            <a:schemeClr val="accent4"/>
          </a:lnRef>
          <a:fillRef idx="3">
            <a:schemeClr val="accent4"/>
          </a:fillRef>
          <a:effectRef idx="3">
            <a:schemeClr val="accent4"/>
          </a:effectRef>
          <a:fontRef idx="minor">
            <a:schemeClr val="lt1"/>
          </a:fontRef>
        </p:style>
        <p:txBody>
          <a:bodyPr rtlCol="0" anchor="ctr"/>
          <a:lstStyle/>
          <a:p>
            <a:pPr algn="ctr"/>
            <a:endParaRPr lang="zh-CN" altLang="en-US"/>
          </a:p>
        </p:txBody>
      </p:sp>
      <p:sp>
        <p:nvSpPr>
          <p:cNvPr id="36" name="箭號: 向下 35">
            <a:extLst>
              <a:ext uri="{FF2B5EF4-FFF2-40B4-BE49-F238E27FC236}">
                <a16:creationId xmlns:a16="http://schemas.microsoft.com/office/drawing/2014/main" id="{5BFB5770-B5AF-44B6-9BF4-9AA0B8FC55E2}"/>
              </a:ext>
            </a:extLst>
          </p:cNvPr>
          <p:cNvSpPr/>
          <p:nvPr/>
        </p:nvSpPr>
        <p:spPr>
          <a:xfrm>
            <a:off x="1680077" y="2574623"/>
            <a:ext cx="561474" cy="228755"/>
          </a:xfrm>
          <a:prstGeom prst="downArrow">
            <a:avLst/>
          </a:prstGeom>
          <a:solidFill>
            <a:schemeClr val="accent4">
              <a:lumMod val="60000"/>
              <a:lumOff val="4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sz="1200" dirty="0">
              <a:solidFill>
                <a:sysClr val="windowText" lastClr="000000"/>
              </a:solidFill>
            </a:endParaRPr>
          </a:p>
        </p:txBody>
      </p:sp>
      <p:sp>
        <p:nvSpPr>
          <p:cNvPr id="37" name="箭號: 向下 36">
            <a:extLst>
              <a:ext uri="{FF2B5EF4-FFF2-40B4-BE49-F238E27FC236}">
                <a16:creationId xmlns:a16="http://schemas.microsoft.com/office/drawing/2014/main" id="{D21AE877-27A8-4063-B013-7D3D67EADB17}"/>
              </a:ext>
            </a:extLst>
          </p:cNvPr>
          <p:cNvSpPr/>
          <p:nvPr/>
        </p:nvSpPr>
        <p:spPr>
          <a:xfrm>
            <a:off x="2333297" y="3046380"/>
            <a:ext cx="561474" cy="228755"/>
          </a:xfrm>
          <a:prstGeom prst="downArrow">
            <a:avLst/>
          </a:prstGeom>
          <a:solidFill>
            <a:schemeClr val="accent4">
              <a:lumMod val="60000"/>
              <a:lumOff val="40000"/>
            </a:schemeClr>
          </a:solidFill>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sz="1200" dirty="0">
              <a:solidFill>
                <a:sysClr val="windowText" lastClr="000000"/>
              </a:solidFill>
            </a:endParaRPr>
          </a:p>
        </p:txBody>
      </p:sp>
      <p:sp>
        <p:nvSpPr>
          <p:cNvPr id="38" name="箭號: 五邊形 37">
            <a:extLst>
              <a:ext uri="{FF2B5EF4-FFF2-40B4-BE49-F238E27FC236}">
                <a16:creationId xmlns:a16="http://schemas.microsoft.com/office/drawing/2014/main" id="{6090E851-5A52-438D-9FDB-F63C6F419E78}"/>
              </a:ext>
            </a:extLst>
          </p:cNvPr>
          <p:cNvSpPr/>
          <p:nvPr/>
        </p:nvSpPr>
        <p:spPr>
          <a:xfrm>
            <a:off x="0" y="0"/>
            <a:ext cx="2558716" cy="294291"/>
          </a:xfrm>
          <a:prstGeom prst="homePlate">
            <a:avLst/>
          </a:prstGeom>
        </p:spPr>
        <p:style>
          <a:lnRef idx="0">
            <a:schemeClr val="accent5"/>
          </a:lnRef>
          <a:fillRef idx="3">
            <a:schemeClr val="accent5"/>
          </a:fillRef>
          <a:effectRef idx="3">
            <a:schemeClr val="accent5"/>
          </a:effectRef>
          <a:fontRef idx="minor">
            <a:schemeClr val="lt1"/>
          </a:fontRef>
        </p:style>
        <p:txBody>
          <a:bodyPr rtlCol="0" anchor="ctr"/>
          <a:lstStyle/>
          <a:p>
            <a:pPr algn="ctr"/>
            <a:r>
              <a:rPr lang="en-US" altLang="zh-CN" dirty="0"/>
              <a:t>TGraph</a:t>
            </a:r>
            <a:r>
              <a:rPr lang="zh-CN" altLang="en-US" dirty="0"/>
              <a:t>时态图管理系统</a:t>
            </a:r>
          </a:p>
        </p:txBody>
      </p:sp>
      <p:sp>
        <p:nvSpPr>
          <p:cNvPr id="39" name="箭號: ＞形 38">
            <a:extLst>
              <a:ext uri="{FF2B5EF4-FFF2-40B4-BE49-F238E27FC236}">
                <a16:creationId xmlns:a16="http://schemas.microsoft.com/office/drawing/2014/main" id="{5BAB06B2-46CA-4B8A-BAB0-07D5EA76939A}"/>
              </a:ext>
            </a:extLst>
          </p:cNvPr>
          <p:cNvSpPr/>
          <p:nvPr/>
        </p:nvSpPr>
        <p:spPr>
          <a:xfrm>
            <a:off x="2572072" y="0"/>
            <a:ext cx="1692443" cy="294291"/>
          </a:xfrm>
          <a:prstGeom prst="chevron">
            <a:avLst/>
          </a:prstGeom>
        </p:spPr>
        <p:style>
          <a:lnRef idx="0">
            <a:schemeClr val="accent6"/>
          </a:lnRef>
          <a:fillRef idx="3">
            <a:schemeClr val="accent6"/>
          </a:fillRef>
          <a:effectRef idx="3">
            <a:schemeClr val="accent6"/>
          </a:effectRef>
          <a:fontRef idx="minor">
            <a:schemeClr val="lt1"/>
          </a:fontRef>
        </p:style>
        <p:txBody>
          <a:bodyPr rtlCol="0" anchor="ctr"/>
          <a:lstStyle/>
          <a:p>
            <a:pPr algn="ctr"/>
            <a:r>
              <a:rPr lang="en-US" altLang="zh-CN" dirty="0"/>
              <a:t>Architecture</a:t>
            </a:r>
            <a:endParaRPr lang="zh-CN" altLang="en-US" dirty="0"/>
          </a:p>
        </p:txBody>
      </p:sp>
    </p:spTree>
    <p:extLst>
      <p:ext uri="{BB962C8B-B14F-4D97-AF65-F5344CB8AC3E}">
        <p14:creationId xmlns:p14="http://schemas.microsoft.com/office/powerpoint/2010/main" val="3403879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28176C-1EA5-4036-BECB-F9B13C01AFF4}"/>
              </a:ext>
            </a:extLst>
          </p:cNvPr>
          <p:cNvSpPr>
            <a:spLocks noGrp="1"/>
          </p:cNvSpPr>
          <p:nvPr>
            <p:ph type="title"/>
          </p:nvPr>
        </p:nvSpPr>
        <p:spPr/>
        <p:txBody>
          <a:bodyPr/>
          <a:lstStyle/>
          <a:p>
            <a:r>
              <a:rPr lang="zh-CN" altLang="en-US" dirty="0"/>
              <a:t>时态图模型</a:t>
            </a:r>
          </a:p>
        </p:txBody>
      </p:sp>
      <p:sp>
        <p:nvSpPr>
          <p:cNvPr id="3" name="内容占位符 2">
            <a:extLst>
              <a:ext uri="{FF2B5EF4-FFF2-40B4-BE49-F238E27FC236}">
                <a16:creationId xmlns:a16="http://schemas.microsoft.com/office/drawing/2014/main" id="{6D5323D5-8629-416A-886F-852450393A34}"/>
              </a:ext>
            </a:extLst>
          </p:cNvPr>
          <p:cNvSpPr>
            <a:spLocks noGrp="1"/>
          </p:cNvSpPr>
          <p:nvPr>
            <p:ph idx="1"/>
          </p:nvPr>
        </p:nvSpPr>
        <p:spPr/>
        <p:txBody>
          <a:bodyPr/>
          <a:lstStyle/>
          <a:p>
            <a:r>
              <a:rPr lang="zh-CN" altLang="en-US" dirty="0"/>
              <a:t>关系时态模型</a:t>
            </a:r>
            <a:endParaRPr lang="en-US" altLang="zh-CN" dirty="0"/>
          </a:p>
          <a:p>
            <a:r>
              <a:rPr lang="zh-CN" altLang="en-US" dirty="0"/>
              <a:t>图的时态模型</a:t>
            </a:r>
            <a:endParaRPr lang="en-US" altLang="zh-CN" dirty="0"/>
          </a:p>
          <a:p>
            <a:r>
              <a:rPr lang="zh-CN" altLang="en-US" dirty="0"/>
              <a:t>现有时态图系统用的几种模型</a:t>
            </a:r>
            <a:endParaRPr lang="en-US" altLang="zh-CN" dirty="0"/>
          </a:p>
          <a:p>
            <a:r>
              <a:rPr lang="en-US" altLang="zh-CN" dirty="0"/>
              <a:t>TGraph</a:t>
            </a:r>
            <a:r>
              <a:rPr lang="zh-CN" altLang="en-US" dirty="0"/>
              <a:t>的时态图模型</a:t>
            </a:r>
            <a:endParaRPr lang="en-US" altLang="zh-CN" dirty="0"/>
          </a:p>
          <a:p>
            <a:pPr lvl="1"/>
            <a:r>
              <a:rPr lang="zh-CN" altLang="en-US" dirty="0"/>
              <a:t>分析为何我们的模型可以满足前面的应用特征。</a:t>
            </a:r>
            <a:endParaRPr lang="en-US" altLang="zh-CN" dirty="0"/>
          </a:p>
          <a:p>
            <a:pPr lvl="1"/>
            <a:r>
              <a:rPr lang="zh-CN" altLang="en-US" dirty="0"/>
              <a:t>（与现有时态图模型的区别，</a:t>
            </a:r>
            <a:r>
              <a:rPr lang="zh-CN" altLang="en-US" dirty="0">
                <a:solidFill>
                  <a:srgbClr val="FF0000"/>
                </a:solidFill>
              </a:rPr>
              <a:t>特有的</a:t>
            </a:r>
            <a:r>
              <a:rPr lang="zh-CN" altLang="en-US" dirty="0"/>
              <a:t>？）</a:t>
            </a:r>
          </a:p>
        </p:txBody>
      </p:sp>
    </p:spTree>
    <p:extLst>
      <p:ext uri="{BB962C8B-B14F-4D97-AF65-F5344CB8AC3E}">
        <p14:creationId xmlns:p14="http://schemas.microsoft.com/office/powerpoint/2010/main" val="3966391646"/>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21745</TotalTime>
  <Words>13713</Words>
  <Application>Microsoft Office PowerPoint</Application>
  <PresentationFormat>如螢幕大小 (4:3)</PresentationFormat>
  <Paragraphs>1021</Paragraphs>
  <Slides>64</Slides>
  <Notes>44</Notes>
  <HiddenSlides>1</HiddenSlides>
  <MMClips>0</MMClips>
  <ScaleCrop>false</ScaleCrop>
  <HeadingPairs>
    <vt:vector size="6" baseType="variant">
      <vt:variant>
        <vt:lpstr>使用字型</vt:lpstr>
      </vt:variant>
      <vt:variant>
        <vt:i4>7</vt:i4>
      </vt:variant>
      <vt:variant>
        <vt:lpstr>佈景主題</vt:lpstr>
      </vt:variant>
      <vt:variant>
        <vt:i4>1</vt:i4>
      </vt:variant>
      <vt:variant>
        <vt:lpstr>投影片標題</vt:lpstr>
      </vt:variant>
      <vt:variant>
        <vt:i4>64</vt:i4>
      </vt:variant>
    </vt:vector>
  </HeadingPairs>
  <TitlesOfParts>
    <vt:vector size="72" baseType="lpstr">
      <vt:lpstr>StarSymbol</vt:lpstr>
      <vt:lpstr>等线</vt:lpstr>
      <vt:lpstr>微软雅黑</vt:lpstr>
      <vt:lpstr>Arial</vt:lpstr>
      <vt:lpstr>Calibri</vt:lpstr>
      <vt:lpstr>Calibri Light</vt:lpstr>
      <vt:lpstr>Wingdings</vt:lpstr>
      <vt:lpstr>Office 主题​​</vt:lpstr>
      <vt:lpstr>TGraph 一个时态图数据管理系统</vt:lpstr>
      <vt:lpstr>Content</vt:lpstr>
      <vt:lpstr>Graphs, everywhere!</vt:lpstr>
      <vt:lpstr>时态图：More about Graphs</vt:lpstr>
      <vt:lpstr>一类典型的时态图</vt:lpstr>
      <vt:lpstr>应用需求分析</vt:lpstr>
      <vt:lpstr>TGraph时态图管理系统</vt:lpstr>
      <vt:lpstr>TGraph时态图管理系统：结构</vt:lpstr>
      <vt:lpstr>时态图模型</vt:lpstr>
      <vt:lpstr>时态图模型</vt:lpstr>
      <vt:lpstr>时间相关的基本概念</vt:lpstr>
      <vt:lpstr>Time domain [Montanari,09]</vt:lpstr>
      <vt:lpstr>Time Dimension [Böhlen, 18]</vt:lpstr>
      <vt:lpstr>Timestamp Type [Böhlen, 18]</vt:lpstr>
      <vt:lpstr>时态关系模型</vt:lpstr>
      <vt:lpstr>时态关系的几种模型</vt:lpstr>
      <vt:lpstr>时态关系模型：Algebra [Tansel, 09]</vt:lpstr>
      <vt:lpstr>时态关系模型</vt:lpstr>
      <vt:lpstr>时态图模型</vt:lpstr>
      <vt:lpstr>近几年时态图系统的相关工作</vt:lpstr>
      <vt:lpstr>时态图系统所使用的时态图模型对比</vt:lpstr>
      <vt:lpstr>TGraph的时态图模型</vt:lpstr>
      <vt:lpstr>TGraph的时态图模型</vt:lpstr>
      <vt:lpstr>时态属性的存储</vt:lpstr>
      <vt:lpstr>时态属性的事务管理</vt:lpstr>
      <vt:lpstr>时态图索引：</vt:lpstr>
      <vt:lpstr>时态图查询语言：TCypher</vt:lpstr>
      <vt:lpstr>现有时态图系统/语言支持的查询</vt:lpstr>
      <vt:lpstr>时态图查询语言：TCypher</vt:lpstr>
      <vt:lpstr>Cypher语言简介</vt:lpstr>
      <vt:lpstr>TCypher语言简介</vt:lpstr>
      <vt:lpstr>TCypher语言简介</vt:lpstr>
      <vt:lpstr>Execution Plan</vt:lpstr>
      <vt:lpstr>构造一个完整的应用案例</vt:lpstr>
      <vt:lpstr>实验</vt:lpstr>
      <vt:lpstr>TGraph系统需求</vt:lpstr>
      <vt:lpstr>查询需求的一些例子（交通）</vt:lpstr>
      <vt:lpstr>Content</vt:lpstr>
      <vt:lpstr>Nepal</vt:lpstr>
      <vt:lpstr>Kineograph、Chronons、ImmortalGraph</vt:lpstr>
      <vt:lpstr>DeltaGraph、Historical Graph Store</vt:lpstr>
      <vt:lpstr>G*</vt:lpstr>
      <vt:lpstr>现有系统情况的简要总结</vt:lpstr>
      <vt:lpstr>时态图查询索引技术</vt:lpstr>
      <vt:lpstr>查询需求的一些例子（交通）</vt:lpstr>
      <vt:lpstr>现有时态图索引总结</vt:lpstr>
      <vt:lpstr>时态图查询语言</vt:lpstr>
      <vt:lpstr>一些术语的简单解释</vt:lpstr>
      <vt:lpstr>Time domain [Montanari,09]</vt:lpstr>
      <vt:lpstr>Time Dimension [Böhlen, 18]</vt:lpstr>
      <vt:lpstr>Timestamp Type [Böhlen, 18]</vt:lpstr>
      <vt:lpstr>Time instant [Jensen,09]</vt:lpstr>
      <vt:lpstr>Chronon [Dyreson,09]</vt:lpstr>
      <vt:lpstr>Time interval [Jensen,09]</vt:lpstr>
      <vt:lpstr>Temporal element [Jensen,09]</vt:lpstr>
      <vt:lpstr>时态关系模型：attribute timestamping [Böhlen, 2018]</vt:lpstr>
      <vt:lpstr>时态关系模型：tuple timestamping</vt:lpstr>
      <vt:lpstr>Point-Based and Interval-Based Semantics [Böhlen, 2018]</vt:lpstr>
      <vt:lpstr>时态关系模型：Querying [Böhlen, 2018]</vt:lpstr>
      <vt:lpstr>PowerPoint 簡報</vt:lpstr>
      <vt:lpstr>Temporal Aggregation</vt:lpstr>
      <vt:lpstr>Temporal Join [Gao, 09]</vt:lpstr>
      <vt:lpstr>Temporal Coalescing</vt:lpstr>
      <vt:lpstr>时态图模型</vt:lpstr>
    </vt:vector>
  </TitlesOfParts>
  <Company>edu.buaa.act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宋景和</dc:creator>
  <cp:lastModifiedBy>song jinghe</cp:lastModifiedBy>
  <cp:revision>1264</cp:revision>
  <dcterms:created xsi:type="dcterms:W3CDTF">2018-11-05T08:59:08Z</dcterms:created>
  <dcterms:modified xsi:type="dcterms:W3CDTF">2019-03-27T12:31:21Z</dcterms:modified>
</cp:coreProperties>
</file>